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15"/>
  </p:notesMasterIdLst>
  <p:handoutMasterIdLst>
    <p:handoutMasterId r:id="rId16"/>
  </p:handoutMasterIdLst>
  <p:sldIdLst>
    <p:sldId id="336" r:id="rId2"/>
    <p:sldId id="285" r:id="rId3"/>
    <p:sldId id="279" r:id="rId4"/>
    <p:sldId id="286" r:id="rId5"/>
    <p:sldId id="337" r:id="rId6"/>
    <p:sldId id="338" r:id="rId7"/>
    <p:sldId id="342" r:id="rId8"/>
    <p:sldId id="339" r:id="rId9"/>
    <p:sldId id="340" r:id="rId10"/>
    <p:sldId id="343" r:id="rId11"/>
    <p:sldId id="341" r:id="rId12"/>
    <p:sldId id="344" r:id="rId13"/>
    <p:sldId id="345"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B515"/>
    <a:srgbClr val="00274C"/>
    <a:srgbClr val="545454"/>
    <a:srgbClr val="003A70"/>
    <a:srgbClr val="0072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5215"/>
  </p:normalViewPr>
  <p:slideViewPr>
    <p:cSldViewPr snapToGrid="0" snapToObjects="1">
      <p:cViewPr>
        <p:scale>
          <a:sx n="105" d="100"/>
          <a:sy n="105" d="100"/>
        </p:scale>
        <p:origin x="1840" y="216"/>
      </p:cViewPr>
      <p:guideLst/>
    </p:cSldViewPr>
  </p:slideViewPr>
  <p:notesTextViewPr>
    <p:cViewPr>
      <p:scale>
        <a:sx n="1" d="1"/>
        <a:sy n="1" d="1"/>
      </p:scale>
      <p:origin x="0" y="0"/>
    </p:cViewPr>
  </p:notesTextViewPr>
  <p:notesViewPr>
    <p:cSldViewPr snapToGrid="0" snapToObjects="1">
      <p:cViewPr varScale="1">
        <p:scale>
          <a:sx n="95" d="100"/>
          <a:sy n="95" d="100"/>
        </p:scale>
        <p:origin x="372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27327B-423B-3941-9346-BA9301300D42}" type="datetimeFigureOut">
              <a:rPr lang="en-US" smtClean="0"/>
              <a:t>7/11/25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5B3198B-E9CB-B543-BE30-38016783FE3E}" type="slidenum">
              <a:rPr lang="en-US" smtClean="0"/>
              <a:t>‹#›</a:t>
            </a:fld>
            <a:endParaRPr lang="en-US"/>
          </a:p>
        </p:txBody>
      </p:sp>
    </p:spTree>
    <p:extLst>
      <p:ext uri="{BB962C8B-B14F-4D97-AF65-F5344CB8AC3E}">
        <p14:creationId xmlns:p14="http://schemas.microsoft.com/office/powerpoint/2010/main" val="190100810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9E55AF-86C5-CF42-ABFB-273E57D2CD91}" type="datetimeFigureOut">
              <a:rPr lang="en-US" smtClean="0"/>
              <a:t>7/11/25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F8FB4C-4A27-0B46-A38F-1198A35AF10F}" type="slidenum">
              <a:rPr lang="en-US" smtClean="0"/>
              <a:t>‹#›</a:t>
            </a:fld>
            <a:endParaRPr lang="en-US"/>
          </a:p>
        </p:txBody>
      </p:sp>
    </p:spTree>
    <p:extLst>
      <p:ext uri="{BB962C8B-B14F-4D97-AF65-F5344CB8AC3E}">
        <p14:creationId xmlns:p14="http://schemas.microsoft.com/office/powerpoint/2010/main" val="8598065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F8FB4C-4A27-0B46-A38F-1198A35AF10F}" type="slidenum">
              <a:rPr lang="en-US" smtClean="0"/>
              <a:t>1</a:t>
            </a:fld>
            <a:endParaRPr lang="en-US"/>
          </a:p>
        </p:txBody>
      </p:sp>
    </p:spTree>
    <p:extLst>
      <p:ext uri="{BB962C8B-B14F-4D97-AF65-F5344CB8AC3E}">
        <p14:creationId xmlns:p14="http://schemas.microsoft.com/office/powerpoint/2010/main" val="397582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Transformation is happening everywhere – be it websites, checkout, fulfilment and every other aspect, if you are not digitizing in this day and world you might as well go back being in stone age. What else was happening in 1998?</a:t>
            </a:r>
          </a:p>
          <a:p>
            <a:endParaRPr lang="en-US" dirty="0"/>
          </a:p>
          <a:p>
            <a:r>
              <a:rPr lang="en-US" dirty="0"/>
              <a:t>A company called </a:t>
            </a:r>
            <a:r>
              <a:rPr lang="en-US" dirty="0" err="1"/>
              <a:t>Fieldlink</a:t>
            </a:r>
            <a:r>
              <a:rPr lang="en-US" dirty="0"/>
              <a:t> was established which was later named as Confinity  - What did they sell? They sold security software for handheld devices. With a failed business model they pivoted to launching a electronic payment system called PayPal.  This was the first example of how PayPal turned the tables on digitization, were they the first one, no, however they focused on a big problem making peer to peer payments simple and that is what made them standout and still be the number one peer to peer app in the US. </a:t>
            </a:r>
          </a:p>
        </p:txBody>
      </p:sp>
      <p:sp>
        <p:nvSpPr>
          <p:cNvPr id="4" name="Slide Number Placeholder 3"/>
          <p:cNvSpPr>
            <a:spLocks noGrp="1"/>
          </p:cNvSpPr>
          <p:nvPr>
            <p:ph type="sldNum" sz="quarter" idx="5"/>
          </p:nvPr>
        </p:nvSpPr>
        <p:spPr/>
        <p:txBody>
          <a:bodyPr/>
          <a:lstStyle/>
          <a:p>
            <a:fld id="{97F8FB4C-4A27-0B46-A38F-1198A35AF10F}" type="slidenum">
              <a:rPr lang="en-US" smtClean="0"/>
              <a:t>4</a:t>
            </a:fld>
            <a:endParaRPr lang="en-US"/>
          </a:p>
        </p:txBody>
      </p:sp>
    </p:spTree>
    <p:extLst>
      <p:ext uri="{BB962C8B-B14F-4D97-AF65-F5344CB8AC3E}">
        <p14:creationId xmlns:p14="http://schemas.microsoft.com/office/powerpoint/2010/main" val="3853330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B/W 1999 and 2001 </a:t>
            </a:r>
            <a:r>
              <a:rPr lang="en-US" dirty="0" err="1"/>
              <a:t>x.com</a:t>
            </a:r>
            <a:r>
              <a:rPr lang="en-US" dirty="0"/>
              <a:t> doubled down on online money transfer business and named it PayPal. </a:t>
            </a:r>
          </a:p>
        </p:txBody>
      </p:sp>
      <p:sp>
        <p:nvSpPr>
          <p:cNvPr id="4" name="Slide Number Placeholder 3"/>
          <p:cNvSpPr>
            <a:spLocks noGrp="1"/>
          </p:cNvSpPr>
          <p:nvPr>
            <p:ph type="sldNum" sz="quarter" idx="5"/>
          </p:nvPr>
        </p:nvSpPr>
        <p:spPr/>
        <p:txBody>
          <a:bodyPr/>
          <a:lstStyle/>
          <a:p>
            <a:fld id="{97F8FB4C-4A27-0B46-A38F-1198A35AF10F}" type="slidenum">
              <a:rPr lang="en-US" smtClean="0"/>
              <a:t>5</a:t>
            </a:fld>
            <a:endParaRPr lang="en-US"/>
          </a:p>
        </p:txBody>
      </p:sp>
    </p:spTree>
    <p:extLst>
      <p:ext uri="{BB962C8B-B14F-4D97-AF65-F5344CB8AC3E}">
        <p14:creationId xmlns:p14="http://schemas.microsoft.com/office/powerpoint/2010/main" val="42126456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was the dot com bubble? Investors put a lot of money in companies with .com in their name, many of them did not have strong business models, spent on Marketing and went public with ZERO profits. Revolutionize commerce but didn’t truly happen. In the giants that survived the bubble – Google, Amazon, eBay, PayPal was one amongst them, why because it solved an important problem and had a strong business model.</a:t>
            </a:r>
          </a:p>
        </p:txBody>
      </p:sp>
      <p:sp>
        <p:nvSpPr>
          <p:cNvPr id="4" name="Slide Number Placeholder 3"/>
          <p:cNvSpPr>
            <a:spLocks noGrp="1"/>
          </p:cNvSpPr>
          <p:nvPr>
            <p:ph type="sldNum" sz="quarter" idx="5"/>
          </p:nvPr>
        </p:nvSpPr>
        <p:spPr/>
        <p:txBody>
          <a:bodyPr/>
          <a:lstStyle/>
          <a:p>
            <a:fld id="{97F8FB4C-4A27-0B46-A38F-1198A35AF10F}" type="slidenum">
              <a:rPr lang="en-US" smtClean="0"/>
              <a:t>6</a:t>
            </a:fld>
            <a:endParaRPr lang="en-US"/>
          </a:p>
        </p:txBody>
      </p:sp>
    </p:spTree>
    <p:extLst>
      <p:ext uri="{BB962C8B-B14F-4D97-AF65-F5344CB8AC3E}">
        <p14:creationId xmlns:p14="http://schemas.microsoft.com/office/powerpoint/2010/main" val="677694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2002 PayPal was used on 70% of eBay transactions, most of which were auctions. eBay acquired PayPal because it was the number 1 used payment method and was better than their home grown Bill Point system. In the beginning it was all about powering eBay payments, auctions and expanding with eBay.</a:t>
            </a:r>
          </a:p>
          <a:p>
            <a:r>
              <a:rPr lang="en-US" dirty="0"/>
              <a:t>After solidifying eBay payments, PayPal Merchant Services was started to provide payment solutions to e-commerce merchants outside eBay auctions. (Expand on Merchant Services).</a:t>
            </a:r>
          </a:p>
          <a:p>
            <a:endParaRPr lang="en-US" dirty="0"/>
          </a:p>
          <a:p>
            <a:r>
              <a:rPr lang="en-US" dirty="0"/>
              <a:t>As part of providing Merchant Services PayPal expanded its network to provide:</a:t>
            </a:r>
          </a:p>
          <a:p>
            <a:pPr marL="171450" indent="-171450">
              <a:buFontTx/>
              <a:buChar char="-"/>
            </a:pPr>
            <a:r>
              <a:rPr lang="en-US" dirty="0"/>
              <a:t>Online payments for retailers and mobile apps</a:t>
            </a:r>
          </a:p>
          <a:p>
            <a:pPr marL="171450" indent="-171450">
              <a:buFontTx/>
              <a:buChar char="-"/>
            </a:pPr>
            <a:r>
              <a:rPr lang="en-US" dirty="0"/>
              <a:t>Acquired new companies mainly in the form of Braintree and the beloved Venmo?</a:t>
            </a:r>
          </a:p>
          <a:p>
            <a:pPr marL="171450" indent="-171450">
              <a:buFontTx/>
              <a:buChar char="-"/>
            </a:pPr>
            <a:r>
              <a:rPr lang="en-US" dirty="0"/>
              <a:t>While PayPal was busy with eBay and expanding its availability across merchants they were lagging in providing services in a mobile first ecosystem.</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7F8FB4C-4A27-0B46-A38F-1198A35AF10F}" type="slidenum">
              <a:rPr lang="en-US" smtClean="0"/>
              <a:t>8</a:t>
            </a:fld>
            <a:endParaRPr lang="en-US"/>
          </a:p>
        </p:txBody>
      </p:sp>
    </p:spTree>
    <p:extLst>
      <p:ext uri="{BB962C8B-B14F-4D97-AF65-F5344CB8AC3E}">
        <p14:creationId xmlns:p14="http://schemas.microsoft.com/office/powerpoint/2010/main" val="3112838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2013 activist investors like Carl Icahn believe that PayPal would benefit from splitting with eBay given eBay’s focus on Marketplace and PayPal’s focus on providing payments services. Eventually eBay and PayPal split but PayPal remained the primary payment method on eBay</a:t>
            </a:r>
          </a:p>
        </p:txBody>
      </p:sp>
      <p:sp>
        <p:nvSpPr>
          <p:cNvPr id="4" name="Slide Number Placeholder 3"/>
          <p:cNvSpPr>
            <a:spLocks noGrp="1"/>
          </p:cNvSpPr>
          <p:nvPr>
            <p:ph type="sldNum" sz="quarter" idx="5"/>
          </p:nvPr>
        </p:nvSpPr>
        <p:spPr/>
        <p:txBody>
          <a:bodyPr/>
          <a:lstStyle/>
          <a:p>
            <a:fld id="{97F8FB4C-4A27-0B46-A38F-1198A35AF10F}" type="slidenum">
              <a:rPr lang="en-US" smtClean="0"/>
              <a:t>9</a:t>
            </a:fld>
            <a:endParaRPr lang="en-US"/>
          </a:p>
        </p:txBody>
      </p:sp>
    </p:spTree>
    <p:extLst>
      <p:ext uri="{BB962C8B-B14F-4D97-AF65-F5344CB8AC3E}">
        <p14:creationId xmlns:p14="http://schemas.microsoft.com/office/powerpoint/2010/main" val="27125897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02F692-FADE-A8B3-EBED-5AED97CDF1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5C2E74-1B9C-E816-50EB-E9B8B8DAE4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F30A14-7CE6-EF21-980D-D3DE735518AC}"/>
              </a:ext>
            </a:extLst>
          </p:cNvPr>
          <p:cNvSpPr>
            <a:spLocks noGrp="1"/>
          </p:cNvSpPr>
          <p:nvPr>
            <p:ph type="body" idx="1"/>
          </p:nvPr>
        </p:nvSpPr>
        <p:spPr/>
        <p:txBody>
          <a:bodyPr/>
          <a:lstStyle/>
          <a:p>
            <a:endParaRPr lang="en-US" dirty="0"/>
          </a:p>
          <a:p>
            <a:pPr marL="171450" indent="-171450">
              <a:buFontTx/>
              <a:buChar char="-"/>
            </a:pPr>
            <a:r>
              <a:rPr lang="en-US" dirty="0"/>
              <a:t>The first acquisition was Braintree and the app we all use today. (Any guesses). In the era of mobile first payments solutions which were on the raise with the entry of Uber, Airbnb and others needed payment providers that were built with mobile first technology and ease. PayPal realized its lack of this technology and acquired Braintree which was already powering payments for these mobile first eco-systems. It gave PayPal the edge in API modernization as Braintree’s technology was built on strong SDK’s and API suite. In addition to powering mobile payments, Braintree was winning in the developer community which was key to moving away from the image of being a dinosaur. The other reason was the raise of Venmo which was challenging P2P payments which PayPal pioneered. By acquiring Braintree they acquired Venmo which was a acquisition of Braintree itself.</a:t>
            </a:r>
            <a:br>
              <a:rPr lang="en-US" dirty="0"/>
            </a:br>
            <a:br>
              <a:rPr lang="en-US" dirty="0"/>
            </a:br>
            <a:r>
              <a:rPr lang="en-US" dirty="0"/>
              <a:t>_ Mobile first payments was not the only reason an array of payment providers specifically that would make credit/debit card processing simpler and secure were emerging and challenging PayPal. Stripe, Apple Pay, Square. Braintree gave the edge to PayPal in the digital payments era, thereby proving the digitization by acquisition philosophy.  </a:t>
            </a:r>
          </a:p>
          <a:p>
            <a:pPr marL="171450" indent="-171450">
              <a:buFontTx/>
              <a:buChar char="-"/>
            </a:pPr>
            <a:endParaRPr lang="en-US" dirty="0"/>
          </a:p>
          <a:p>
            <a:pPr marL="171450" indent="-171450">
              <a:buFontTx/>
              <a:buChar char="-"/>
            </a:pPr>
            <a:r>
              <a:rPr lang="en-US" dirty="0"/>
              <a:t>Paydiant – To expand offline/instore offering</a:t>
            </a:r>
          </a:p>
          <a:p>
            <a:pPr marL="171450" indent="-171450">
              <a:buFontTx/>
              <a:buChar char="-"/>
            </a:pPr>
            <a:r>
              <a:rPr lang="en-US" dirty="0"/>
              <a:t>Xoom – Remittance market</a:t>
            </a:r>
          </a:p>
          <a:p>
            <a:pPr marL="171450" indent="-171450">
              <a:buFontTx/>
              <a:buChar char="-"/>
            </a:pPr>
            <a:r>
              <a:rPr lang="en-US" dirty="0" err="1"/>
              <a:t>iZettle</a:t>
            </a:r>
            <a:r>
              <a:rPr lang="en-US" dirty="0"/>
              <a:t> – POS for SMB’s and compete with competitors</a:t>
            </a:r>
          </a:p>
          <a:p>
            <a:pPr marL="171450" indent="-171450">
              <a:buFontTx/>
              <a:buChar char="-"/>
            </a:pPr>
            <a:r>
              <a:rPr lang="en-US" dirty="0" err="1"/>
              <a:t>Hyperwallet</a:t>
            </a:r>
            <a:r>
              <a:rPr lang="en-US" dirty="0"/>
              <a:t> – Enhance payout capabilities (Serving Marketplaces and Gig Economy)</a:t>
            </a:r>
          </a:p>
          <a:p>
            <a:pPr marL="171450" indent="-171450">
              <a:buFontTx/>
              <a:buChar char="-"/>
            </a:pPr>
            <a:r>
              <a:rPr lang="en-US" dirty="0" err="1"/>
              <a:t>Simility</a:t>
            </a:r>
            <a:r>
              <a:rPr lang="en-US" dirty="0"/>
              <a:t> – Strengthen fraud and risk management</a:t>
            </a:r>
          </a:p>
          <a:p>
            <a:pPr marL="171450" indent="-171450">
              <a:buFontTx/>
              <a:buChar char="-"/>
            </a:pPr>
            <a:r>
              <a:rPr lang="en-US" dirty="0"/>
              <a:t>Honey – Capture shopping journey, leverage rich data, defend against competitors</a:t>
            </a:r>
          </a:p>
          <a:p>
            <a:pPr marL="171450" indent="-171450">
              <a:buFontTx/>
              <a:buChar char="-"/>
            </a:pPr>
            <a:endParaRPr lang="en-US" dirty="0"/>
          </a:p>
          <a:p>
            <a:pPr marL="171450" indent="-171450">
              <a:buFontTx/>
              <a:buChar char="-"/>
            </a:pPr>
            <a:r>
              <a:rPr lang="en-US" dirty="0"/>
              <a:t>Before Covid could start PayPal turned into a leader in payment provider services one that had the potential to only grow!</a:t>
            </a:r>
          </a:p>
        </p:txBody>
      </p:sp>
      <p:sp>
        <p:nvSpPr>
          <p:cNvPr id="4" name="Slide Number Placeholder 3">
            <a:extLst>
              <a:ext uri="{FF2B5EF4-FFF2-40B4-BE49-F238E27FC236}">
                <a16:creationId xmlns:a16="http://schemas.microsoft.com/office/drawing/2014/main" id="{B8E0F59A-E80D-D80E-DAD9-C5ECBF534CD2}"/>
              </a:ext>
            </a:extLst>
          </p:cNvPr>
          <p:cNvSpPr>
            <a:spLocks noGrp="1"/>
          </p:cNvSpPr>
          <p:nvPr>
            <p:ph type="sldNum" sz="quarter" idx="5"/>
          </p:nvPr>
        </p:nvSpPr>
        <p:spPr/>
        <p:txBody>
          <a:bodyPr/>
          <a:lstStyle/>
          <a:p>
            <a:fld id="{97F8FB4C-4A27-0B46-A38F-1198A35AF10F}" type="slidenum">
              <a:rPr lang="en-US" smtClean="0"/>
              <a:t>10</a:t>
            </a:fld>
            <a:endParaRPr lang="en-US"/>
          </a:p>
        </p:txBody>
      </p:sp>
    </p:spTree>
    <p:extLst>
      <p:ext uri="{BB962C8B-B14F-4D97-AF65-F5344CB8AC3E}">
        <p14:creationId xmlns:p14="http://schemas.microsoft.com/office/powerpoint/2010/main" val="36165564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Right when Covid hit two things took the e-commerce sector by storm, one that would stick the other where we are headed. Let’s look at the first one:</a:t>
            </a:r>
          </a:p>
          <a:p>
            <a:endParaRPr lang="en-US" dirty="0"/>
          </a:p>
          <a:p>
            <a:pPr marL="171450" indent="-171450">
              <a:buFontTx/>
              <a:buChar char="-"/>
            </a:pPr>
            <a:r>
              <a:rPr lang="en-US" dirty="0"/>
              <a:t>Emergence of alternate payment methods. Towards the beginning of Covid PayPal saw an increasing competition by alternate payment methods like Klarna, </a:t>
            </a:r>
            <a:r>
              <a:rPr lang="en-US" dirty="0" err="1"/>
              <a:t>Afterpay</a:t>
            </a:r>
            <a:r>
              <a:rPr lang="en-US" dirty="0"/>
              <a:t>, Affirm that hit the e-commerce space with storm. Talk about Buy Now, Pay Later.</a:t>
            </a:r>
          </a:p>
          <a:p>
            <a:pPr marL="171450" indent="-171450">
              <a:buFontTx/>
              <a:buChar char="-"/>
            </a:pPr>
            <a:r>
              <a:rPr lang="en-US" dirty="0"/>
              <a:t>If Buy now pay later offers were here to stay, PayPal also built its strong foothold in the crypto space by supporting the buy, sell and hold of cryptocurrencies which were booming during Covid. Come 2021 PayPal would expand and launch checkout with crypto which was being converted at the time of purchase. In 2023, launched its own stablecoin with the goal of setting them aside from other providers and building for the future.</a:t>
            </a:r>
          </a:p>
        </p:txBody>
      </p:sp>
      <p:sp>
        <p:nvSpPr>
          <p:cNvPr id="4" name="Slide Number Placeholder 3"/>
          <p:cNvSpPr>
            <a:spLocks noGrp="1"/>
          </p:cNvSpPr>
          <p:nvPr>
            <p:ph type="sldNum" sz="quarter" idx="5"/>
          </p:nvPr>
        </p:nvSpPr>
        <p:spPr/>
        <p:txBody>
          <a:bodyPr/>
          <a:lstStyle/>
          <a:p>
            <a:fld id="{97F8FB4C-4A27-0B46-A38F-1198A35AF10F}" type="slidenum">
              <a:rPr lang="en-US" smtClean="0"/>
              <a:t>11</a:t>
            </a:fld>
            <a:endParaRPr lang="en-US"/>
          </a:p>
        </p:txBody>
      </p:sp>
    </p:spTree>
    <p:extLst>
      <p:ext uri="{BB962C8B-B14F-4D97-AF65-F5344CB8AC3E}">
        <p14:creationId xmlns:p14="http://schemas.microsoft.com/office/powerpoint/2010/main" val="36789120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Agentic Commerce – Where Agents perform the shopping journey and not users, just like using Alexa to place your Amazon orders on steroids.</a:t>
            </a:r>
          </a:p>
          <a:p>
            <a:endParaRPr lang="en-US" dirty="0"/>
          </a:p>
          <a:p>
            <a:r>
              <a:rPr lang="en-US" dirty="0"/>
              <a:t>PayPal has amassed a lot of data, there is so much potential to build uniquely compelling products and AI can help in every shape and perform.</a:t>
            </a:r>
          </a:p>
        </p:txBody>
      </p:sp>
      <p:sp>
        <p:nvSpPr>
          <p:cNvPr id="4" name="Slide Number Placeholder 3"/>
          <p:cNvSpPr>
            <a:spLocks noGrp="1"/>
          </p:cNvSpPr>
          <p:nvPr>
            <p:ph type="sldNum" sz="quarter" idx="5"/>
          </p:nvPr>
        </p:nvSpPr>
        <p:spPr/>
        <p:txBody>
          <a:bodyPr/>
          <a:lstStyle/>
          <a:p>
            <a:fld id="{97F8FB4C-4A27-0B46-A38F-1198A35AF10F}" type="slidenum">
              <a:rPr lang="en-US" smtClean="0"/>
              <a:t>12</a:t>
            </a:fld>
            <a:endParaRPr lang="en-US"/>
          </a:p>
        </p:txBody>
      </p:sp>
    </p:spTree>
    <p:extLst>
      <p:ext uri="{BB962C8B-B14F-4D97-AF65-F5344CB8AC3E}">
        <p14:creationId xmlns:p14="http://schemas.microsoft.com/office/powerpoint/2010/main" val="25489849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12798"/>
            <a:ext cx="6800222" cy="2387600"/>
          </a:xfrm>
        </p:spPr>
        <p:txBody>
          <a:bodyPr lIns="0" bIns="182880" anchor="b">
            <a:normAutofit/>
          </a:bodyPr>
          <a:lstStyle>
            <a:lvl1pPr algn="l">
              <a:defRPr sz="5500" b="1">
                <a:solidFill>
                  <a:srgbClr val="00274C"/>
                </a:solidFill>
              </a:defRPr>
            </a:lvl1pPr>
          </a:lstStyle>
          <a:p>
            <a:r>
              <a:rPr lang="en-US" dirty="0"/>
              <a:t>Click to edit Master title style</a:t>
            </a:r>
          </a:p>
        </p:txBody>
      </p:sp>
      <p:sp>
        <p:nvSpPr>
          <p:cNvPr id="3" name="Subtitle 2"/>
          <p:cNvSpPr>
            <a:spLocks noGrp="1"/>
          </p:cNvSpPr>
          <p:nvPr>
            <p:ph type="subTitle" idx="1"/>
          </p:nvPr>
        </p:nvSpPr>
        <p:spPr>
          <a:xfrm>
            <a:off x="685800" y="3784549"/>
            <a:ext cx="6800222" cy="1340110"/>
          </a:xfrm>
        </p:spPr>
        <p:txBody>
          <a:bodyPr lIns="0" tIns="182880"/>
          <a:lstStyle>
            <a:lvl1pPr marL="0" indent="0" algn="l">
              <a:buNone/>
              <a:defRPr sz="2400">
                <a:solidFill>
                  <a:srgbClr val="545454"/>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7395585" y="6248111"/>
            <a:ext cx="1095271" cy="365125"/>
          </a:xfrm>
        </p:spPr>
        <p:txBody>
          <a:bodyPr/>
          <a:lstStyle>
            <a:lvl1pPr algn="r">
              <a:defRPr>
                <a:solidFill>
                  <a:srgbClr val="545454"/>
                </a:solidFill>
              </a:defRPr>
            </a:lvl1pPr>
          </a:lstStyle>
          <a:p>
            <a:fld id="{6C62EFBD-E0D0-9C46-842D-297C0574CA81}" type="datetime1">
              <a:rPr lang="en-US" smtClean="0"/>
              <a:pPr/>
              <a:t>7/11/25</a:t>
            </a:fld>
            <a:endParaRPr lang="en-US" dirty="0"/>
          </a:p>
        </p:txBody>
      </p:sp>
      <p:sp>
        <p:nvSpPr>
          <p:cNvPr id="5" name="Footer Placeholder 4"/>
          <p:cNvSpPr>
            <a:spLocks noGrp="1"/>
          </p:cNvSpPr>
          <p:nvPr>
            <p:ph type="ftr" sz="quarter" idx="11"/>
          </p:nvPr>
        </p:nvSpPr>
        <p:spPr>
          <a:xfrm>
            <a:off x="4194558" y="6248112"/>
            <a:ext cx="3086100" cy="365125"/>
          </a:xfrm>
        </p:spPr>
        <p:txBody>
          <a:bodyPr/>
          <a:lstStyle>
            <a:lvl1pPr>
              <a:defRPr>
                <a:solidFill>
                  <a:srgbClr val="545454"/>
                </a:solidFill>
              </a:defRPr>
            </a:lvl1pPr>
          </a:lstStyle>
          <a:p>
            <a:pPr algn="r"/>
            <a:r>
              <a:rPr lang="en-US"/>
              <a:t>Go to Insert → Header and Footer to Edit This</a:t>
            </a:r>
            <a:endParaRPr lang="en-US" dirty="0"/>
          </a:p>
        </p:txBody>
      </p:sp>
      <p:sp>
        <p:nvSpPr>
          <p:cNvPr id="7" name="Rectangle 6"/>
          <p:cNvSpPr/>
          <p:nvPr userDrawn="1"/>
        </p:nvSpPr>
        <p:spPr>
          <a:xfrm>
            <a:off x="0" y="5517932"/>
            <a:ext cx="2845676" cy="13400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cxnSp>
        <p:nvCxnSpPr>
          <p:cNvPr id="9" name="Straight Connector 8"/>
          <p:cNvCxnSpPr/>
          <p:nvPr userDrawn="1"/>
        </p:nvCxnSpPr>
        <p:spPr>
          <a:xfrm>
            <a:off x="0" y="3692473"/>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5800" y="6141145"/>
            <a:ext cx="2274803" cy="49761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C0D295-627C-A54C-9DA6-93C3765C003F}" type="datetime1">
              <a:rPr lang="en-US" smtClean="0"/>
              <a:t>7/11/25</a:t>
            </a:fld>
            <a:endParaRPr lang="en-US" dirty="0"/>
          </a:p>
        </p:txBody>
      </p:sp>
      <p:sp>
        <p:nvSpPr>
          <p:cNvPr id="3" name="Footer Placeholder 2"/>
          <p:cNvSpPr>
            <a:spLocks noGrp="1"/>
          </p:cNvSpPr>
          <p:nvPr>
            <p:ph type="ftr" sz="quarter" idx="11"/>
          </p:nvPr>
        </p:nvSpPr>
        <p:spPr/>
        <p:txBody>
          <a:bodyPr/>
          <a:lstStyle/>
          <a:p>
            <a:r>
              <a:rPr lang="en-US"/>
              <a:t>Go to Insert → Header and Footer to Edit This</a:t>
            </a:r>
            <a:endParaRPr lang="en-US" dirty="0"/>
          </a:p>
        </p:txBody>
      </p:sp>
      <p:sp>
        <p:nvSpPr>
          <p:cNvPr id="4" name="Slide Number Placeholder 3"/>
          <p:cNvSpPr>
            <a:spLocks noGrp="1"/>
          </p:cNvSpPr>
          <p:nvPr>
            <p:ph type="sldNum" sz="quarter" idx="12"/>
          </p:nvPr>
        </p:nvSpPr>
        <p:spPr/>
        <p:txBody>
          <a:bodyPr/>
          <a:lstStyle/>
          <a:p>
            <a:fld id="{A2EBCFBC-0745-914E-B0B1-4125AF1D8E59}" type="slidenum">
              <a:rPr lang="en-US" smtClean="0"/>
              <a:pPr/>
              <a:t>‹#›</a:t>
            </a:fld>
            <a:endParaRPr lang="en-US" dirty="0"/>
          </a:p>
        </p:txBody>
      </p:sp>
      <p:cxnSp>
        <p:nvCxnSpPr>
          <p:cNvPr id="5" name="Straight Connector 4"/>
          <p:cNvCxnSpPr/>
          <p:nvPr userDrawn="1"/>
        </p:nvCxnSpPr>
        <p:spPr>
          <a:xfrm>
            <a:off x="0" y="5982280"/>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sp>
        <p:nvSpPr>
          <p:cNvPr id="6" name="Title 1"/>
          <p:cNvSpPr>
            <a:spLocks noGrp="1"/>
          </p:cNvSpPr>
          <p:nvPr>
            <p:ph type="ctrTitle"/>
          </p:nvPr>
        </p:nvSpPr>
        <p:spPr>
          <a:xfrm>
            <a:off x="744834" y="1122363"/>
            <a:ext cx="7654332" cy="2387600"/>
          </a:xfrm>
        </p:spPr>
        <p:txBody>
          <a:bodyPr lIns="0" bIns="182880" anchor="b">
            <a:normAutofit/>
          </a:bodyPr>
          <a:lstStyle>
            <a:lvl1pPr algn="ctr">
              <a:defRPr sz="5500" b="1"/>
            </a:lvl1pPr>
          </a:lstStyle>
          <a:p>
            <a:r>
              <a:rPr lang="en-US" dirty="0"/>
              <a:t>Click to edit Master title style</a:t>
            </a:r>
          </a:p>
        </p:txBody>
      </p:sp>
      <p:sp>
        <p:nvSpPr>
          <p:cNvPr id="7" name="Subtitle 2"/>
          <p:cNvSpPr>
            <a:spLocks noGrp="1"/>
          </p:cNvSpPr>
          <p:nvPr>
            <p:ph type="subTitle" idx="1"/>
          </p:nvPr>
        </p:nvSpPr>
        <p:spPr>
          <a:xfrm>
            <a:off x="744834" y="3513244"/>
            <a:ext cx="7654332" cy="1159240"/>
          </a:xfrm>
        </p:spPr>
        <p:txBody>
          <a:bodyPr lIns="0" tIns="18288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C0D295-627C-A54C-9DA6-93C3765C003F}" type="datetime1">
              <a:rPr lang="en-US" smtClean="0"/>
              <a:t>7/11/25</a:t>
            </a:fld>
            <a:endParaRPr lang="en-US" dirty="0"/>
          </a:p>
        </p:txBody>
      </p:sp>
      <p:sp>
        <p:nvSpPr>
          <p:cNvPr id="5" name="Footer Placeholder 4"/>
          <p:cNvSpPr>
            <a:spLocks noGrp="1"/>
          </p:cNvSpPr>
          <p:nvPr>
            <p:ph type="ftr" sz="quarter" idx="11"/>
          </p:nvPr>
        </p:nvSpPr>
        <p:spPr/>
        <p:txBody>
          <a:bodyPr/>
          <a:lstStyle/>
          <a:p>
            <a:r>
              <a:rPr lang="en-US"/>
              <a:t>Go to Insert → Header and Footer to Edit This</a:t>
            </a:r>
            <a:endParaRPr lang="en-US" dirty="0"/>
          </a:p>
        </p:txBody>
      </p:sp>
      <p:sp>
        <p:nvSpPr>
          <p:cNvPr id="6" name="Slide Number Placeholder 5"/>
          <p:cNvSpPr>
            <a:spLocks noGrp="1"/>
          </p:cNvSpPr>
          <p:nvPr>
            <p:ph type="sldNum" sz="quarter" idx="12"/>
          </p:nvPr>
        </p:nvSpPr>
        <p:spPr/>
        <p:txBody>
          <a:bodyPr/>
          <a:lstStyle/>
          <a:p>
            <a:fld id="{A2EBCFBC-0745-914E-B0B1-4125AF1D8E59}" type="slidenum">
              <a:rPr lang="en-US" smtClean="0"/>
              <a:pPr/>
              <a:t>‹#›</a:t>
            </a:fld>
            <a:endParaRPr lang="en-US" dirty="0"/>
          </a:p>
        </p:txBody>
      </p:sp>
      <p:cxnSp>
        <p:nvCxnSpPr>
          <p:cNvPr id="7" name="Straight Connector 6"/>
          <p:cNvCxnSpPr/>
          <p:nvPr userDrawn="1"/>
        </p:nvCxnSpPr>
        <p:spPr>
          <a:xfrm>
            <a:off x="0" y="1754809"/>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07325"/>
            <a:ext cx="7377112" cy="2852737"/>
          </a:xfrm>
        </p:spPr>
        <p:txBody>
          <a:bodyPr lIns="0" rIns="274320" anchor="b">
            <a:normAutofit/>
          </a:bodyPr>
          <a:lstStyle>
            <a:lvl1pPr>
              <a:defRPr sz="5500"/>
            </a:lvl1pPr>
          </a:lstStyle>
          <a:p>
            <a:r>
              <a:rPr lang="en-US" dirty="0"/>
              <a:t>Click to edit Master title style</a:t>
            </a:r>
          </a:p>
        </p:txBody>
      </p:sp>
      <p:sp>
        <p:nvSpPr>
          <p:cNvPr id="3" name="Text Placeholder 2"/>
          <p:cNvSpPr>
            <a:spLocks noGrp="1"/>
          </p:cNvSpPr>
          <p:nvPr>
            <p:ph type="body" idx="1"/>
          </p:nvPr>
        </p:nvSpPr>
        <p:spPr>
          <a:xfrm>
            <a:off x="623888" y="4087050"/>
            <a:ext cx="7377112" cy="1500187"/>
          </a:xfrm>
        </p:spPr>
        <p:txBody>
          <a:bodyPr lIns="0" rIns="274320"/>
          <a:lstStyle>
            <a:lvl1pPr marL="0" indent="0">
              <a:buNone/>
              <a:defRPr sz="2400">
                <a:solidFill>
                  <a:srgbClr val="545454"/>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A84DB308-2250-6C43-8650-C1AE3206C823}" type="datetime1">
              <a:rPr lang="en-US" smtClean="0"/>
              <a:t>7/11/25</a:t>
            </a:fld>
            <a:endParaRPr lang="en-US"/>
          </a:p>
        </p:txBody>
      </p:sp>
      <p:sp>
        <p:nvSpPr>
          <p:cNvPr id="5" name="Footer Placeholder 4"/>
          <p:cNvSpPr>
            <a:spLocks noGrp="1"/>
          </p:cNvSpPr>
          <p:nvPr>
            <p:ph type="ftr" sz="quarter" idx="11"/>
          </p:nvPr>
        </p:nvSpPr>
        <p:spPr/>
        <p:txBody>
          <a:bodyPr/>
          <a:lstStyle/>
          <a:p>
            <a:r>
              <a:rPr lang="en-US"/>
              <a:t>Go to Insert → Header and Footer to Edit This</a:t>
            </a:r>
          </a:p>
        </p:txBody>
      </p:sp>
      <p:sp>
        <p:nvSpPr>
          <p:cNvPr id="6" name="Slide Number Placeholder 5"/>
          <p:cNvSpPr>
            <a:spLocks noGrp="1"/>
          </p:cNvSpPr>
          <p:nvPr>
            <p:ph type="sldNum" sz="quarter" idx="12"/>
          </p:nvPr>
        </p:nvSpPr>
        <p:spPr/>
        <p:txBody>
          <a:bodyPr/>
          <a:lstStyle/>
          <a:p>
            <a:fld id="{A2EBCFBC-0745-914E-B0B1-4125AF1D8E59}" type="slidenum">
              <a:rPr lang="en-US" smtClean="0"/>
              <a:t>‹#›</a:t>
            </a:fld>
            <a:endParaRPr lang="en-US"/>
          </a:p>
        </p:txBody>
      </p:sp>
      <p:cxnSp>
        <p:nvCxnSpPr>
          <p:cNvPr id="7" name="Straight Connector 6"/>
          <p:cNvCxnSpPr/>
          <p:nvPr userDrawn="1"/>
        </p:nvCxnSpPr>
        <p:spPr>
          <a:xfrm>
            <a:off x="0" y="4070110"/>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62880-0ACD-B147-B494-6524BB7EFB3F}" type="datetime1">
              <a:rPr lang="en-US" smtClean="0"/>
              <a:t>7/11/25</a:t>
            </a:fld>
            <a:endParaRPr lang="en-US"/>
          </a:p>
        </p:txBody>
      </p:sp>
      <p:sp>
        <p:nvSpPr>
          <p:cNvPr id="6" name="Footer Placeholder 5"/>
          <p:cNvSpPr>
            <a:spLocks noGrp="1"/>
          </p:cNvSpPr>
          <p:nvPr>
            <p:ph type="ftr" sz="quarter" idx="11"/>
          </p:nvPr>
        </p:nvSpPr>
        <p:spPr/>
        <p:txBody>
          <a:bodyPr/>
          <a:lstStyle/>
          <a:p>
            <a:r>
              <a:rPr lang="en-US"/>
              <a:t>Go to Insert → Header and Footer to Edit This</a:t>
            </a:r>
          </a:p>
        </p:txBody>
      </p:sp>
      <p:sp>
        <p:nvSpPr>
          <p:cNvPr id="7" name="Slide Number Placeholder 6"/>
          <p:cNvSpPr>
            <a:spLocks noGrp="1"/>
          </p:cNvSpPr>
          <p:nvPr>
            <p:ph type="sldNum" sz="quarter" idx="12"/>
          </p:nvPr>
        </p:nvSpPr>
        <p:spPr/>
        <p:txBody>
          <a:bodyPr/>
          <a:lstStyle/>
          <a:p>
            <a:fld id="{A2EBCFBC-0745-914E-B0B1-4125AF1D8E59}" type="slidenum">
              <a:rPr lang="en-US" smtClean="0"/>
              <a:t>‹#›</a:t>
            </a:fld>
            <a:endParaRPr lang="en-US"/>
          </a:p>
        </p:txBody>
      </p:sp>
      <p:cxnSp>
        <p:nvCxnSpPr>
          <p:cNvPr id="9" name="Straight Connector 8"/>
          <p:cNvCxnSpPr/>
          <p:nvPr userDrawn="1"/>
        </p:nvCxnSpPr>
        <p:spPr>
          <a:xfrm>
            <a:off x="0" y="1754809"/>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882128"/>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29842" y="2703007"/>
            <a:ext cx="3868340" cy="348665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29150" y="1882128"/>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703007"/>
            <a:ext cx="3887391" cy="3486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1E10E67-5EAA-A14F-B23C-E7318C6BC074}" type="datetime1">
              <a:rPr lang="en-US" smtClean="0"/>
              <a:t>7/11/25</a:t>
            </a:fld>
            <a:endParaRPr lang="en-US"/>
          </a:p>
        </p:txBody>
      </p:sp>
      <p:sp>
        <p:nvSpPr>
          <p:cNvPr id="8" name="Footer Placeholder 7"/>
          <p:cNvSpPr>
            <a:spLocks noGrp="1"/>
          </p:cNvSpPr>
          <p:nvPr>
            <p:ph type="ftr" sz="quarter" idx="11"/>
          </p:nvPr>
        </p:nvSpPr>
        <p:spPr/>
        <p:txBody>
          <a:bodyPr/>
          <a:lstStyle/>
          <a:p>
            <a:r>
              <a:rPr lang="en-US"/>
              <a:t>Go to Insert → Header and Footer to Edit This</a:t>
            </a:r>
          </a:p>
        </p:txBody>
      </p:sp>
      <p:sp>
        <p:nvSpPr>
          <p:cNvPr id="9" name="Slide Number Placeholder 8"/>
          <p:cNvSpPr>
            <a:spLocks noGrp="1"/>
          </p:cNvSpPr>
          <p:nvPr>
            <p:ph type="sldNum" sz="quarter" idx="12"/>
          </p:nvPr>
        </p:nvSpPr>
        <p:spPr/>
        <p:txBody>
          <a:bodyPr/>
          <a:lstStyle/>
          <a:p>
            <a:fld id="{A2EBCFBC-0745-914E-B0B1-4125AF1D8E59}" type="slidenum">
              <a:rPr lang="en-US" smtClean="0"/>
              <a:t>‹#›</a:t>
            </a:fld>
            <a:endParaRPr lang="en-US"/>
          </a:p>
        </p:txBody>
      </p:sp>
      <p:cxnSp>
        <p:nvCxnSpPr>
          <p:cNvPr id="11" name="Straight Connector 10"/>
          <p:cNvCxnSpPr/>
          <p:nvPr userDrawn="1"/>
        </p:nvCxnSpPr>
        <p:spPr>
          <a:xfrm>
            <a:off x="0" y="1754809"/>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6248D9E-7C27-864D-BA6E-59344B7EF0CC}" type="datetime1">
              <a:rPr lang="en-US" smtClean="0"/>
              <a:t>7/11/25</a:t>
            </a:fld>
            <a:endParaRPr lang="en-US"/>
          </a:p>
        </p:txBody>
      </p:sp>
      <p:sp>
        <p:nvSpPr>
          <p:cNvPr id="4" name="Footer Placeholder 3"/>
          <p:cNvSpPr>
            <a:spLocks noGrp="1"/>
          </p:cNvSpPr>
          <p:nvPr>
            <p:ph type="ftr" sz="quarter" idx="11"/>
          </p:nvPr>
        </p:nvSpPr>
        <p:spPr/>
        <p:txBody>
          <a:bodyPr/>
          <a:lstStyle/>
          <a:p>
            <a:r>
              <a:rPr lang="en-US"/>
              <a:t>Go to Insert → Header and Footer to Edit This</a:t>
            </a:r>
          </a:p>
        </p:txBody>
      </p:sp>
      <p:sp>
        <p:nvSpPr>
          <p:cNvPr id="5" name="Slide Number Placeholder 4"/>
          <p:cNvSpPr>
            <a:spLocks noGrp="1"/>
          </p:cNvSpPr>
          <p:nvPr>
            <p:ph type="sldNum" sz="quarter" idx="12"/>
          </p:nvPr>
        </p:nvSpPr>
        <p:spPr/>
        <p:txBody>
          <a:bodyPr/>
          <a:lstStyle/>
          <a:p>
            <a:fld id="{A2EBCFBC-0745-914E-B0B1-4125AF1D8E59}" type="slidenum">
              <a:rPr lang="en-US" smtClean="0"/>
              <a:t>‹#›</a:t>
            </a:fld>
            <a:endParaRPr lang="en-US"/>
          </a:p>
        </p:txBody>
      </p:sp>
      <p:cxnSp>
        <p:nvCxnSpPr>
          <p:cNvPr id="7" name="Straight Connector 6"/>
          <p:cNvCxnSpPr/>
          <p:nvPr userDrawn="1"/>
        </p:nvCxnSpPr>
        <p:spPr>
          <a:xfrm>
            <a:off x="0" y="1754809"/>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C0D295-627C-A54C-9DA6-93C3765C003F}" type="datetime1">
              <a:rPr lang="en-US" smtClean="0"/>
              <a:t>7/11/25</a:t>
            </a:fld>
            <a:endParaRPr lang="en-US" dirty="0"/>
          </a:p>
        </p:txBody>
      </p:sp>
      <p:sp>
        <p:nvSpPr>
          <p:cNvPr id="3" name="Footer Placeholder 2"/>
          <p:cNvSpPr>
            <a:spLocks noGrp="1"/>
          </p:cNvSpPr>
          <p:nvPr>
            <p:ph type="ftr" sz="quarter" idx="11"/>
          </p:nvPr>
        </p:nvSpPr>
        <p:spPr/>
        <p:txBody>
          <a:bodyPr/>
          <a:lstStyle/>
          <a:p>
            <a:r>
              <a:rPr lang="en-US"/>
              <a:t>Go to Insert → Header and Footer to Edit This</a:t>
            </a:r>
            <a:endParaRPr lang="en-US" dirty="0"/>
          </a:p>
        </p:txBody>
      </p:sp>
      <p:sp>
        <p:nvSpPr>
          <p:cNvPr id="4" name="Slide Number Placeholder 3"/>
          <p:cNvSpPr>
            <a:spLocks noGrp="1"/>
          </p:cNvSpPr>
          <p:nvPr>
            <p:ph type="sldNum" sz="quarter" idx="12"/>
          </p:nvPr>
        </p:nvSpPr>
        <p:spPr/>
        <p:txBody>
          <a:bodyPr/>
          <a:lstStyle/>
          <a:p>
            <a:fld id="{A2EBCFBC-0745-914E-B0B1-4125AF1D8E59}" type="slidenum">
              <a:rPr lang="en-US" smtClean="0"/>
              <a:pPr/>
              <a:t>‹#›</a:t>
            </a:fld>
            <a:endParaRPr lang="en-US" dirty="0"/>
          </a:p>
        </p:txBody>
      </p:sp>
      <p:cxnSp>
        <p:nvCxnSpPr>
          <p:cNvPr id="5" name="Straight Connector 4"/>
          <p:cNvCxnSpPr/>
          <p:nvPr userDrawn="1"/>
        </p:nvCxnSpPr>
        <p:spPr>
          <a:xfrm>
            <a:off x="0" y="5982280"/>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2057400"/>
            <a:ext cx="4629150" cy="38036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60001B-AD44-3A4E-A396-2CCA1A1BDA04}" type="datetime1">
              <a:rPr lang="en-US" smtClean="0"/>
              <a:t>7/11/25</a:t>
            </a:fld>
            <a:endParaRPr lang="en-US"/>
          </a:p>
        </p:txBody>
      </p:sp>
      <p:sp>
        <p:nvSpPr>
          <p:cNvPr id="6" name="Footer Placeholder 5"/>
          <p:cNvSpPr>
            <a:spLocks noGrp="1"/>
          </p:cNvSpPr>
          <p:nvPr>
            <p:ph type="ftr" sz="quarter" idx="11"/>
          </p:nvPr>
        </p:nvSpPr>
        <p:spPr/>
        <p:txBody>
          <a:bodyPr/>
          <a:lstStyle/>
          <a:p>
            <a:r>
              <a:rPr lang="en-US"/>
              <a:t>Go to Insert → Header and Footer to Edit This</a:t>
            </a:r>
          </a:p>
        </p:txBody>
      </p:sp>
      <p:sp>
        <p:nvSpPr>
          <p:cNvPr id="7" name="Slide Number Placeholder 6"/>
          <p:cNvSpPr>
            <a:spLocks noGrp="1"/>
          </p:cNvSpPr>
          <p:nvPr>
            <p:ph type="sldNum" sz="quarter" idx="12"/>
          </p:nvPr>
        </p:nvSpPr>
        <p:spPr/>
        <p:txBody>
          <a:bodyPr/>
          <a:lstStyle/>
          <a:p>
            <a:fld id="{A2EBCFBC-0745-914E-B0B1-4125AF1D8E59}" type="slidenum">
              <a:rPr lang="en-US" smtClean="0"/>
              <a:t>‹#›</a:t>
            </a:fld>
            <a:endParaRPr lang="en-US"/>
          </a:p>
        </p:txBody>
      </p:sp>
      <p:cxnSp>
        <p:nvCxnSpPr>
          <p:cNvPr id="9" name="Straight Connector 8"/>
          <p:cNvCxnSpPr/>
          <p:nvPr userDrawn="1"/>
        </p:nvCxnSpPr>
        <p:spPr>
          <a:xfrm>
            <a:off x="0" y="1754809"/>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sp>
        <p:nvSpPr>
          <p:cNvPr id="10" name="Title 1"/>
          <p:cNvSpPr>
            <a:spLocks noGrp="1"/>
          </p:cNvSpPr>
          <p:nvPr>
            <p:ph type="title"/>
          </p:nvPr>
        </p:nvSpPr>
        <p:spPr>
          <a:xfrm>
            <a:off x="628650" y="365126"/>
            <a:ext cx="7886700" cy="1325563"/>
          </a:xfrm>
        </p:spPr>
        <p:txBody>
          <a:bodyPr/>
          <a:lstStyle/>
          <a:p>
            <a:r>
              <a:rPr lang="en-US"/>
              <a:t>Click to edit Master title style</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3887391" y="1818752"/>
            <a:ext cx="4629150" cy="40422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818254"/>
            <a:ext cx="2949178" cy="405073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33BD87A0-F815-AB4D-B635-EBC465CAD9E1}" type="datetime1">
              <a:rPr lang="en-US" smtClean="0"/>
              <a:t>7/11/25</a:t>
            </a:fld>
            <a:endParaRPr lang="en-US"/>
          </a:p>
        </p:txBody>
      </p:sp>
      <p:sp>
        <p:nvSpPr>
          <p:cNvPr id="6" name="Footer Placeholder 5"/>
          <p:cNvSpPr>
            <a:spLocks noGrp="1"/>
          </p:cNvSpPr>
          <p:nvPr>
            <p:ph type="ftr" sz="quarter" idx="11"/>
          </p:nvPr>
        </p:nvSpPr>
        <p:spPr/>
        <p:txBody>
          <a:bodyPr/>
          <a:lstStyle/>
          <a:p>
            <a:r>
              <a:rPr lang="en-US"/>
              <a:t>Go to Insert → Header and Footer to Edit This</a:t>
            </a:r>
          </a:p>
        </p:txBody>
      </p:sp>
      <p:sp>
        <p:nvSpPr>
          <p:cNvPr id="7" name="Slide Number Placeholder 6"/>
          <p:cNvSpPr>
            <a:spLocks noGrp="1"/>
          </p:cNvSpPr>
          <p:nvPr>
            <p:ph type="sldNum" sz="quarter" idx="12"/>
          </p:nvPr>
        </p:nvSpPr>
        <p:spPr/>
        <p:txBody>
          <a:bodyPr/>
          <a:lstStyle/>
          <a:p>
            <a:fld id="{A2EBCFBC-0745-914E-B0B1-4125AF1D8E59}" type="slidenum">
              <a:rPr lang="en-US" smtClean="0"/>
              <a:t>‹#›</a:t>
            </a:fld>
            <a:endParaRPr lang="en-US"/>
          </a:p>
        </p:txBody>
      </p:sp>
      <p:sp>
        <p:nvSpPr>
          <p:cNvPr id="10" name="Title 1"/>
          <p:cNvSpPr>
            <a:spLocks noGrp="1"/>
          </p:cNvSpPr>
          <p:nvPr>
            <p:ph type="title"/>
          </p:nvPr>
        </p:nvSpPr>
        <p:spPr>
          <a:xfrm>
            <a:off x="628650" y="365126"/>
            <a:ext cx="7886700" cy="1325563"/>
          </a:xfrm>
        </p:spPr>
        <p:txBody>
          <a:bodyPr/>
          <a:lstStyle/>
          <a:p>
            <a:r>
              <a:rPr lang="en-US"/>
              <a:t>Click to edit Master title style</a:t>
            </a:r>
            <a:endParaRPr lang="en-US" dirty="0"/>
          </a:p>
        </p:txBody>
      </p:sp>
      <p:cxnSp>
        <p:nvCxnSpPr>
          <p:cNvPr id="11" name="Straight Connector 10"/>
          <p:cNvCxnSpPr/>
          <p:nvPr userDrawn="1"/>
        </p:nvCxnSpPr>
        <p:spPr>
          <a:xfrm>
            <a:off x="0" y="1754809"/>
            <a:ext cx="9144000" cy="0"/>
          </a:xfrm>
          <a:prstGeom prst="line">
            <a:avLst/>
          </a:prstGeom>
          <a:ln>
            <a:solidFill>
              <a:srgbClr val="FDB515"/>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0" tIns="45720" rIns="91440" bIns="182880" rtlCol="0" anchor="b" anchorCtr="0">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18288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215472" y="6335382"/>
            <a:ext cx="1095271" cy="365125"/>
          </a:xfrm>
          <a:prstGeom prst="rect">
            <a:avLst/>
          </a:prstGeom>
        </p:spPr>
        <p:txBody>
          <a:bodyPr vert="horz" lIns="91440" tIns="45720" rIns="91440" bIns="45720" rtlCol="0" anchor="ctr"/>
          <a:lstStyle>
            <a:lvl1pPr algn="l">
              <a:defRPr sz="1100">
                <a:solidFill>
                  <a:srgbClr val="545454"/>
                </a:solidFill>
                <a:latin typeface="Univers LT 45 Light" charset="0"/>
                <a:ea typeface="Univers LT 45 Light" charset="0"/>
                <a:cs typeface="Univers LT 45 Light" charset="0"/>
              </a:defRPr>
            </a:lvl1pPr>
          </a:lstStyle>
          <a:p>
            <a:fld id="{DCC0D295-627C-A54C-9DA6-93C3765C003F}" type="datetime1">
              <a:rPr lang="en-US" smtClean="0"/>
              <a:pPr/>
              <a:t>7/11/25</a:t>
            </a:fld>
            <a:endParaRPr lang="en-US" dirty="0"/>
          </a:p>
        </p:txBody>
      </p:sp>
      <p:sp>
        <p:nvSpPr>
          <p:cNvPr id="5" name="Footer Placeholder 4"/>
          <p:cNvSpPr>
            <a:spLocks noGrp="1"/>
          </p:cNvSpPr>
          <p:nvPr>
            <p:ph type="ftr" sz="quarter" idx="3"/>
          </p:nvPr>
        </p:nvSpPr>
        <p:spPr>
          <a:xfrm>
            <a:off x="4485961" y="6326206"/>
            <a:ext cx="3086100" cy="365125"/>
          </a:xfrm>
          <a:prstGeom prst="rect">
            <a:avLst/>
          </a:prstGeom>
        </p:spPr>
        <p:txBody>
          <a:bodyPr vert="horz" lIns="91440" tIns="45720" rIns="91440" bIns="45720" rtlCol="0" anchor="ctr"/>
          <a:lstStyle>
            <a:lvl1pPr algn="ctr">
              <a:defRPr sz="1100">
                <a:solidFill>
                  <a:srgbClr val="545454"/>
                </a:solidFill>
                <a:latin typeface="Univers LT 45 Light" charset="0"/>
                <a:ea typeface="Univers LT 45 Light" charset="0"/>
                <a:cs typeface="Univers LT 45 Light" charset="0"/>
              </a:defRPr>
            </a:lvl1pPr>
          </a:lstStyle>
          <a:p>
            <a:r>
              <a:rPr lang="en-US"/>
              <a:t>Go to Insert → Header and Footer to Edit This</a:t>
            </a:r>
            <a:endParaRPr lang="en-US" dirty="0"/>
          </a:p>
        </p:txBody>
      </p:sp>
      <p:sp>
        <p:nvSpPr>
          <p:cNvPr id="6" name="Slide Number Placeholder 5"/>
          <p:cNvSpPr>
            <a:spLocks noGrp="1"/>
          </p:cNvSpPr>
          <p:nvPr>
            <p:ph type="sldNum" sz="quarter" idx="4"/>
          </p:nvPr>
        </p:nvSpPr>
        <p:spPr>
          <a:xfrm>
            <a:off x="7747278" y="6326207"/>
            <a:ext cx="768071" cy="365125"/>
          </a:xfrm>
          <a:prstGeom prst="rect">
            <a:avLst/>
          </a:prstGeom>
        </p:spPr>
        <p:txBody>
          <a:bodyPr vert="horz" lIns="91440" tIns="45720" rIns="91440" bIns="45720" rtlCol="0" anchor="ctr"/>
          <a:lstStyle>
            <a:lvl1pPr algn="r">
              <a:defRPr sz="1100">
                <a:solidFill>
                  <a:srgbClr val="545454"/>
                </a:solidFill>
                <a:latin typeface="Univers LT 45 Light" charset="0"/>
                <a:ea typeface="Univers LT 45 Light" charset="0"/>
                <a:cs typeface="Univers LT 45 Light" charset="0"/>
              </a:defRPr>
            </a:lvl1pPr>
          </a:lstStyle>
          <a:p>
            <a:fld id="{A2EBCFBC-0745-914E-B0B1-4125AF1D8E59}" type="slidenum">
              <a:rPr lang="en-US" smtClean="0"/>
              <a:pPr/>
              <a:t>‹#›</a:t>
            </a:fld>
            <a:endParaRPr lang="en-US" dirty="0"/>
          </a:p>
        </p:txBody>
      </p:sp>
      <p:pic>
        <p:nvPicPr>
          <p:cNvPr id="8" name="Picture 7"/>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628650" y="6305238"/>
            <a:ext cx="1732712" cy="379031"/>
          </a:xfrm>
          <a:prstGeom prst="rect">
            <a:avLst/>
          </a:prstGeom>
        </p:spPr>
      </p:pic>
    </p:spTree>
    <p:extLst>
      <p:ext uri="{BB962C8B-B14F-4D97-AF65-F5344CB8AC3E}">
        <p14:creationId xmlns:p14="http://schemas.microsoft.com/office/powerpoint/2010/main" val="33272334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Lst>
  <p:hf hdr="0"/>
  <p:txStyles>
    <p:titleStyle>
      <a:lvl1pPr algn="l" defTabSz="914400" rtl="0" eaLnBrk="1" latinLnBrk="0" hangingPunct="1">
        <a:lnSpc>
          <a:spcPct val="90000"/>
        </a:lnSpc>
        <a:spcBef>
          <a:spcPct val="0"/>
        </a:spcBef>
        <a:buNone/>
        <a:defRPr sz="4400" kern="1200">
          <a:solidFill>
            <a:srgbClr val="00274C"/>
          </a:solidFill>
          <a:latin typeface="Univers LT 45 Light" charset="0"/>
          <a:ea typeface="Univers LT 45 Light" charset="0"/>
          <a:cs typeface="Univers LT 45 Light"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545454"/>
          </a:solidFill>
          <a:latin typeface="Univers LT 45 Light" charset="0"/>
          <a:ea typeface="Univers LT 45 Light" charset="0"/>
          <a:cs typeface="Univers LT 45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545454"/>
          </a:solidFill>
          <a:latin typeface="Univers LT 45 Light" charset="0"/>
          <a:ea typeface="Univers LT 45 Light" charset="0"/>
          <a:cs typeface="Univers LT 45 Light"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545454"/>
          </a:solidFill>
          <a:latin typeface="Univers LT 45 Light" charset="0"/>
          <a:ea typeface="Univers LT 45 Light" charset="0"/>
          <a:cs typeface="Univers LT 45 Light"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545454"/>
          </a:solidFill>
          <a:latin typeface="Univers LT 45 Light" charset="0"/>
          <a:ea typeface="Univers LT 45 Light" charset="0"/>
          <a:cs typeface="Univers LT 45 Light"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545454"/>
          </a:solidFill>
          <a:latin typeface="Univers LT 45 Light" charset="0"/>
          <a:ea typeface="Univers LT 45 Light" charset="0"/>
          <a:cs typeface="Univers LT 45 Light"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5FD625-CE25-615A-9750-4572EC98BF7A}"/>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EA2EEC53-EED8-5097-0B43-9F28D8F34896}"/>
              </a:ext>
            </a:extLst>
          </p:cNvPr>
          <p:cNvSpPr txBox="1"/>
          <p:nvPr/>
        </p:nvSpPr>
        <p:spPr>
          <a:xfrm>
            <a:off x="2168023" y="0"/>
            <a:ext cx="4815870" cy="523220"/>
          </a:xfrm>
          <a:prstGeom prst="rect">
            <a:avLst/>
          </a:prstGeom>
          <a:noFill/>
        </p:spPr>
        <p:txBody>
          <a:bodyPr wrap="none" rtlCol="0">
            <a:spAutoFit/>
          </a:bodyPr>
          <a:lstStyle/>
          <a:p>
            <a:pPr algn="ctr"/>
            <a:r>
              <a:rPr lang="en-US" sz="2800" b="1" dirty="0">
                <a:latin typeface="+mj-lt"/>
              </a:rPr>
              <a:t>Most popular tech book - 2025</a:t>
            </a:r>
          </a:p>
        </p:txBody>
      </p:sp>
      <p:cxnSp>
        <p:nvCxnSpPr>
          <p:cNvPr id="9" name="Straight Connector 8">
            <a:extLst>
              <a:ext uri="{FF2B5EF4-FFF2-40B4-BE49-F238E27FC236}">
                <a16:creationId xmlns:a16="http://schemas.microsoft.com/office/drawing/2014/main" id="{FCBB785F-2BEF-E31D-92F7-80C145B707E1}"/>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pic>
        <p:nvPicPr>
          <p:cNvPr id="3" name="Picture 2">
            <a:extLst>
              <a:ext uri="{FF2B5EF4-FFF2-40B4-BE49-F238E27FC236}">
                <a16:creationId xmlns:a16="http://schemas.microsoft.com/office/drawing/2014/main" id="{955C759E-213D-808C-52CF-4B31D8456037}"/>
              </a:ext>
            </a:extLst>
          </p:cNvPr>
          <p:cNvPicPr>
            <a:picLocks noChangeAspect="1"/>
          </p:cNvPicPr>
          <p:nvPr/>
        </p:nvPicPr>
        <p:blipFill>
          <a:blip r:embed="rId3"/>
          <a:stretch>
            <a:fillRect/>
          </a:stretch>
        </p:blipFill>
        <p:spPr>
          <a:xfrm>
            <a:off x="3162300" y="1121804"/>
            <a:ext cx="2819400" cy="4305300"/>
          </a:xfrm>
          <a:prstGeom prst="rect">
            <a:avLst/>
          </a:prstGeom>
        </p:spPr>
      </p:pic>
    </p:spTree>
    <p:extLst>
      <p:ext uri="{BB962C8B-B14F-4D97-AF65-F5344CB8AC3E}">
        <p14:creationId xmlns:p14="http://schemas.microsoft.com/office/powerpoint/2010/main" val="1359722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D21E9F-A90C-05E8-D232-2D92BCFBCCFC}"/>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A7E46F6B-AF43-5DA1-990B-55CF103CEB47}"/>
              </a:ext>
            </a:extLst>
          </p:cNvPr>
          <p:cNvSpPr txBox="1"/>
          <p:nvPr/>
        </p:nvSpPr>
        <p:spPr>
          <a:xfrm>
            <a:off x="2029431" y="10758"/>
            <a:ext cx="5590569"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noProof="0" dirty="0">
                <a:solidFill>
                  <a:prstClr val="black"/>
                </a:solidFill>
                <a:latin typeface="Calibri Light" panose="020F0302020204030204"/>
              </a:rPr>
              <a:t>Phase 2 – Digitization by Acquisition</a:t>
            </a:r>
            <a:endParaRPr kumimoji="0" lang="en-US" sz="2800" b="1"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cxnSp>
        <p:nvCxnSpPr>
          <p:cNvPr id="9" name="Straight Connector 8">
            <a:extLst>
              <a:ext uri="{FF2B5EF4-FFF2-40B4-BE49-F238E27FC236}">
                <a16:creationId xmlns:a16="http://schemas.microsoft.com/office/drawing/2014/main" id="{DA19CD60-DEF2-E185-8C6A-74EDB64CE021}"/>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graphicFrame>
        <p:nvGraphicFramePr>
          <p:cNvPr id="2" name="Table 1">
            <a:extLst>
              <a:ext uri="{FF2B5EF4-FFF2-40B4-BE49-F238E27FC236}">
                <a16:creationId xmlns:a16="http://schemas.microsoft.com/office/drawing/2014/main" id="{1F94ADE0-9304-732E-26D9-9CA0566E01AE}"/>
              </a:ext>
            </a:extLst>
          </p:cNvPr>
          <p:cNvGraphicFramePr>
            <a:graphicFrameLocks noGrp="1"/>
          </p:cNvGraphicFramePr>
          <p:nvPr/>
        </p:nvGraphicFramePr>
        <p:xfrm>
          <a:off x="1524000" y="1397000"/>
          <a:ext cx="6096000" cy="296672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4232889208"/>
                    </a:ext>
                  </a:extLst>
                </a:gridCol>
                <a:gridCol w="3048000">
                  <a:extLst>
                    <a:ext uri="{9D8B030D-6E8A-4147-A177-3AD203B41FA5}">
                      <a16:colId xmlns:a16="http://schemas.microsoft.com/office/drawing/2014/main" val="2035343915"/>
                    </a:ext>
                  </a:extLst>
                </a:gridCol>
              </a:tblGrid>
              <a:tr h="370840">
                <a:tc>
                  <a:txBody>
                    <a:bodyPr/>
                    <a:lstStyle/>
                    <a:p>
                      <a:pPr algn="ctr"/>
                      <a:r>
                        <a:rPr lang="en-US" dirty="0"/>
                        <a:t>Date</a:t>
                      </a:r>
                    </a:p>
                  </a:txBody>
                  <a:tcPr/>
                </a:tc>
                <a:tc>
                  <a:txBody>
                    <a:bodyPr/>
                    <a:lstStyle/>
                    <a:p>
                      <a:pPr algn="ctr"/>
                      <a:r>
                        <a:rPr lang="en-US" dirty="0"/>
                        <a:t>Acquisition</a:t>
                      </a:r>
                    </a:p>
                  </a:txBody>
                  <a:tcPr/>
                </a:tc>
                <a:extLst>
                  <a:ext uri="{0D108BD9-81ED-4DB2-BD59-A6C34878D82A}">
                    <a16:rowId xmlns:a16="http://schemas.microsoft.com/office/drawing/2014/main" val="2806511614"/>
                  </a:ext>
                </a:extLst>
              </a:tr>
              <a:tr h="370840">
                <a:tc>
                  <a:txBody>
                    <a:bodyPr/>
                    <a:lstStyle/>
                    <a:p>
                      <a:pPr algn="ctr"/>
                      <a:r>
                        <a:rPr lang="en-US" dirty="0"/>
                        <a:t>Sep 2013</a:t>
                      </a:r>
                    </a:p>
                  </a:txBody>
                  <a:tcPr/>
                </a:tc>
                <a:tc>
                  <a:txBody>
                    <a:bodyPr/>
                    <a:lstStyle/>
                    <a:p>
                      <a:pPr algn="ctr"/>
                      <a:r>
                        <a:rPr lang="en-US" dirty="0"/>
                        <a:t>Braintree &amp; Venmo</a:t>
                      </a:r>
                    </a:p>
                  </a:txBody>
                  <a:tcPr/>
                </a:tc>
                <a:extLst>
                  <a:ext uri="{0D108BD9-81ED-4DB2-BD59-A6C34878D82A}">
                    <a16:rowId xmlns:a16="http://schemas.microsoft.com/office/drawing/2014/main" val="866379567"/>
                  </a:ext>
                </a:extLst>
              </a:tr>
              <a:tr h="370840">
                <a:tc>
                  <a:txBody>
                    <a:bodyPr/>
                    <a:lstStyle/>
                    <a:p>
                      <a:pPr algn="ctr"/>
                      <a:r>
                        <a:rPr lang="en-US" dirty="0"/>
                        <a:t>May 2015</a:t>
                      </a:r>
                    </a:p>
                  </a:txBody>
                  <a:tcPr/>
                </a:tc>
                <a:tc>
                  <a:txBody>
                    <a:bodyPr/>
                    <a:lstStyle/>
                    <a:p>
                      <a:pPr algn="ctr"/>
                      <a:r>
                        <a:rPr lang="en-US" dirty="0"/>
                        <a:t>Paydiant</a:t>
                      </a:r>
                    </a:p>
                  </a:txBody>
                  <a:tcPr/>
                </a:tc>
                <a:extLst>
                  <a:ext uri="{0D108BD9-81ED-4DB2-BD59-A6C34878D82A}">
                    <a16:rowId xmlns:a16="http://schemas.microsoft.com/office/drawing/2014/main" val="2805116210"/>
                  </a:ext>
                </a:extLst>
              </a:tr>
              <a:tr h="370840">
                <a:tc>
                  <a:txBody>
                    <a:bodyPr/>
                    <a:lstStyle/>
                    <a:p>
                      <a:pPr algn="ctr"/>
                      <a:r>
                        <a:rPr lang="en-US" dirty="0"/>
                        <a:t>Jun 2015</a:t>
                      </a:r>
                    </a:p>
                  </a:txBody>
                  <a:tcPr/>
                </a:tc>
                <a:tc>
                  <a:txBody>
                    <a:bodyPr/>
                    <a:lstStyle/>
                    <a:p>
                      <a:pPr algn="ctr"/>
                      <a:r>
                        <a:rPr lang="en-US" dirty="0"/>
                        <a:t>Xoom</a:t>
                      </a:r>
                    </a:p>
                  </a:txBody>
                  <a:tcPr/>
                </a:tc>
                <a:extLst>
                  <a:ext uri="{0D108BD9-81ED-4DB2-BD59-A6C34878D82A}">
                    <a16:rowId xmlns:a16="http://schemas.microsoft.com/office/drawing/2014/main" val="130724356"/>
                  </a:ext>
                </a:extLst>
              </a:tr>
              <a:tr h="370840">
                <a:tc>
                  <a:txBody>
                    <a:bodyPr/>
                    <a:lstStyle/>
                    <a:p>
                      <a:pPr algn="ctr"/>
                      <a:r>
                        <a:rPr lang="en-US" dirty="0"/>
                        <a:t>May 2018</a:t>
                      </a:r>
                    </a:p>
                  </a:txBody>
                  <a:tcPr/>
                </a:tc>
                <a:tc>
                  <a:txBody>
                    <a:bodyPr/>
                    <a:lstStyle/>
                    <a:p>
                      <a:pPr algn="ctr"/>
                      <a:r>
                        <a:rPr lang="en-US" dirty="0" err="1"/>
                        <a:t>iZettle</a:t>
                      </a:r>
                      <a:endParaRPr lang="en-US" dirty="0"/>
                    </a:p>
                  </a:txBody>
                  <a:tcPr/>
                </a:tc>
                <a:extLst>
                  <a:ext uri="{0D108BD9-81ED-4DB2-BD59-A6C34878D82A}">
                    <a16:rowId xmlns:a16="http://schemas.microsoft.com/office/drawing/2014/main" val="445212637"/>
                  </a:ext>
                </a:extLst>
              </a:tr>
              <a:tr h="370840">
                <a:tc>
                  <a:txBody>
                    <a:bodyPr/>
                    <a:lstStyle/>
                    <a:p>
                      <a:pPr algn="ctr"/>
                      <a:r>
                        <a:rPr lang="en-US" dirty="0"/>
                        <a:t>Jun 2018</a:t>
                      </a:r>
                    </a:p>
                  </a:txBody>
                  <a:tcPr/>
                </a:tc>
                <a:tc>
                  <a:txBody>
                    <a:bodyPr/>
                    <a:lstStyle/>
                    <a:p>
                      <a:pPr algn="ctr"/>
                      <a:r>
                        <a:rPr lang="en-US" dirty="0" err="1"/>
                        <a:t>Hyperwallet</a:t>
                      </a:r>
                      <a:endParaRPr lang="en-US" dirty="0"/>
                    </a:p>
                  </a:txBody>
                  <a:tcPr/>
                </a:tc>
                <a:extLst>
                  <a:ext uri="{0D108BD9-81ED-4DB2-BD59-A6C34878D82A}">
                    <a16:rowId xmlns:a16="http://schemas.microsoft.com/office/drawing/2014/main" val="648079737"/>
                  </a:ext>
                </a:extLst>
              </a:tr>
              <a:tr h="370840">
                <a:tc>
                  <a:txBody>
                    <a:bodyPr/>
                    <a:lstStyle/>
                    <a:p>
                      <a:pPr algn="ctr"/>
                      <a:r>
                        <a:rPr lang="en-US" dirty="0"/>
                        <a:t>Jun 2018</a:t>
                      </a:r>
                    </a:p>
                  </a:txBody>
                  <a:tcPr/>
                </a:tc>
                <a:tc>
                  <a:txBody>
                    <a:bodyPr/>
                    <a:lstStyle/>
                    <a:p>
                      <a:pPr algn="ctr"/>
                      <a:r>
                        <a:rPr lang="en-US" dirty="0" err="1"/>
                        <a:t>Simility</a:t>
                      </a:r>
                      <a:endParaRPr lang="en-US" dirty="0"/>
                    </a:p>
                  </a:txBody>
                  <a:tcPr/>
                </a:tc>
                <a:extLst>
                  <a:ext uri="{0D108BD9-81ED-4DB2-BD59-A6C34878D82A}">
                    <a16:rowId xmlns:a16="http://schemas.microsoft.com/office/drawing/2014/main" val="4111416711"/>
                  </a:ext>
                </a:extLst>
              </a:tr>
              <a:tr h="370840">
                <a:tc>
                  <a:txBody>
                    <a:bodyPr/>
                    <a:lstStyle/>
                    <a:p>
                      <a:pPr algn="ctr"/>
                      <a:r>
                        <a:rPr lang="en-US" dirty="0"/>
                        <a:t>Nov 2019</a:t>
                      </a:r>
                    </a:p>
                  </a:txBody>
                  <a:tcPr/>
                </a:tc>
                <a:tc>
                  <a:txBody>
                    <a:bodyPr/>
                    <a:lstStyle/>
                    <a:p>
                      <a:pPr algn="ctr"/>
                      <a:r>
                        <a:rPr lang="en-US" dirty="0"/>
                        <a:t>Honey</a:t>
                      </a:r>
                    </a:p>
                  </a:txBody>
                  <a:tcPr/>
                </a:tc>
                <a:extLst>
                  <a:ext uri="{0D108BD9-81ED-4DB2-BD59-A6C34878D82A}">
                    <a16:rowId xmlns:a16="http://schemas.microsoft.com/office/drawing/2014/main" val="3799229651"/>
                  </a:ext>
                </a:extLst>
              </a:tr>
            </a:tbl>
          </a:graphicData>
        </a:graphic>
      </p:graphicFrame>
    </p:spTree>
    <p:extLst>
      <p:ext uri="{BB962C8B-B14F-4D97-AF65-F5344CB8AC3E}">
        <p14:creationId xmlns:p14="http://schemas.microsoft.com/office/powerpoint/2010/main" val="173018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710457-3E07-954B-7F0C-444F6C424A58}"/>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6617A9BD-B738-DF9A-96AB-2E13730134F2}"/>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pic>
        <p:nvPicPr>
          <p:cNvPr id="3" name="Picture 2">
            <a:extLst>
              <a:ext uri="{FF2B5EF4-FFF2-40B4-BE49-F238E27FC236}">
                <a16:creationId xmlns:a16="http://schemas.microsoft.com/office/drawing/2014/main" id="{9BC6F7F8-9AA9-3EC0-B680-467E8EDD1565}"/>
              </a:ext>
            </a:extLst>
          </p:cNvPr>
          <p:cNvPicPr>
            <a:picLocks noChangeAspect="1"/>
          </p:cNvPicPr>
          <p:nvPr/>
        </p:nvPicPr>
        <p:blipFill>
          <a:blip r:embed="rId3"/>
          <a:stretch>
            <a:fillRect/>
          </a:stretch>
        </p:blipFill>
        <p:spPr>
          <a:xfrm>
            <a:off x="2006600" y="735838"/>
            <a:ext cx="5130800" cy="5118100"/>
          </a:xfrm>
          <a:prstGeom prst="rect">
            <a:avLst/>
          </a:prstGeom>
        </p:spPr>
      </p:pic>
      <p:sp>
        <p:nvSpPr>
          <p:cNvPr id="4" name="TextBox 3">
            <a:extLst>
              <a:ext uri="{FF2B5EF4-FFF2-40B4-BE49-F238E27FC236}">
                <a16:creationId xmlns:a16="http://schemas.microsoft.com/office/drawing/2014/main" id="{7AD66523-FBCF-8A9C-A829-60BA4764A6E1}"/>
              </a:ext>
            </a:extLst>
          </p:cNvPr>
          <p:cNvSpPr txBox="1"/>
          <p:nvPr/>
        </p:nvSpPr>
        <p:spPr>
          <a:xfrm>
            <a:off x="2029431" y="10758"/>
            <a:ext cx="5151731"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noProof="0" dirty="0">
                <a:solidFill>
                  <a:prstClr val="black"/>
                </a:solidFill>
                <a:latin typeface="Calibri Light" panose="020F0302020204030204"/>
              </a:rPr>
              <a:t>Phase 3 – Powering the NextGen</a:t>
            </a:r>
            <a:endParaRPr kumimoji="0" lang="en-US" sz="2800" b="1"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spTree>
    <p:extLst>
      <p:ext uri="{BB962C8B-B14F-4D97-AF65-F5344CB8AC3E}">
        <p14:creationId xmlns:p14="http://schemas.microsoft.com/office/powerpoint/2010/main" val="1580714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7AAF72-AF6E-00F6-3614-B4B992E9B805}"/>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657C2E7-4EDD-CC6F-C66B-DC9EA5EA4F32}"/>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sp>
        <p:nvSpPr>
          <p:cNvPr id="4" name="TextBox 3">
            <a:extLst>
              <a:ext uri="{FF2B5EF4-FFF2-40B4-BE49-F238E27FC236}">
                <a16:creationId xmlns:a16="http://schemas.microsoft.com/office/drawing/2014/main" id="{5F89C474-36C6-4EEF-B528-ACF25017C415}"/>
              </a:ext>
            </a:extLst>
          </p:cNvPr>
          <p:cNvSpPr txBox="1"/>
          <p:nvPr/>
        </p:nvSpPr>
        <p:spPr>
          <a:xfrm>
            <a:off x="2492727" y="0"/>
            <a:ext cx="453662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Light" panose="020F0302020204030204"/>
                <a:ea typeface="+mn-ea"/>
                <a:cs typeface="+mn-cs"/>
              </a:rPr>
              <a:t>Phase 4 – Agentic Commerce</a:t>
            </a:r>
          </a:p>
        </p:txBody>
      </p:sp>
      <p:pic>
        <p:nvPicPr>
          <p:cNvPr id="2" name="Picture 1">
            <a:extLst>
              <a:ext uri="{FF2B5EF4-FFF2-40B4-BE49-F238E27FC236}">
                <a16:creationId xmlns:a16="http://schemas.microsoft.com/office/drawing/2014/main" id="{202E6D24-864B-48C2-B05B-D06FF554B3F0}"/>
              </a:ext>
            </a:extLst>
          </p:cNvPr>
          <p:cNvPicPr>
            <a:picLocks noChangeAspect="1"/>
          </p:cNvPicPr>
          <p:nvPr/>
        </p:nvPicPr>
        <p:blipFill>
          <a:blip r:embed="rId3"/>
          <a:stretch>
            <a:fillRect/>
          </a:stretch>
        </p:blipFill>
        <p:spPr>
          <a:xfrm>
            <a:off x="627126" y="1142746"/>
            <a:ext cx="4305300" cy="4279900"/>
          </a:xfrm>
          <a:prstGeom prst="rect">
            <a:avLst/>
          </a:prstGeom>
        </p:spPr>
      </p:pic>
      <p:sp>
        <p:nvSpPr>
          <p:cNvPr id="5" name="TextBox 4">
            <a:extLst>
              <a:ext uri="{FF2B5EF4-FFF2-40B4-BE49-F238E27FC236}">
                <a16:creationId xmlns:a16="http://schemas.microsoft.com/office/drawing/2014/main" id="{9778C073-A90E-1A13-0D59-C2EA6E4F5EBE}"/>
              </a:ext>
            </a:extLst>
          </p:cNvPr>
          <p:cNvSpPr txBox="1"/>
          <p:nvPr/>
        </p:nvSpPr>
        <p:spPr>
          <a:xfrm>
            <a:off x="5571744" y="2405533"/>
            <a:ext cx="2668836" cy="1754326"/>
          </a:xfrm>
          <a:prstGeom prst="rect">
            <a:avLst/>
          </a:prstGeom>
          <a:noFill/>
        </p:spPr>
        <p:txBody>
          <a:bodyPr wrap="square" rtlCol="0">
            <a:spAutoFit/>
          </a:bodyPr>
          <a:lstStyle/>
          <a:p>
            <a:r>
              <a:rPr lang="en-US" dirty="0"/>
              <a:t>Be the mind that powers and executes decisions with the same trust and safety it is known for.</a:t>
            </a:r>
          </a:p>
          <a:p>
            <a:pPr marL="285750" indent="-285750">
              <a:buFontTx/>
              <a:buChar char="-"/>
            </a:pPr>
            <a:endParaRPr lang="en-US" dirty="0"/>
          </a:p>
          <a:p>
            <a:pPr marL="285750" indent="-285750">
              <a:buFontTx/>
              <a:buChar char="-"/>
            </a:pPr>
            <a:endParaRPr lang="en-US" dirty="0"/>
          </a:p>
        </p:txBody>
      </p:sp>
    </p:spTree>
    <p:extLst>
      <p:ext uri="{BB962C8B-B14F-4D97-AF65-F5344CB8AC3E}">
        <p14:creationId xmlns:p14="http://schemas.microsoft.com/office/powerpoint/2010/main" val="1505082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02B2EE-1E55-CFD0-1AD1-75ADBC417A67}"/>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B45020A5-B92E-09C9-D98C-8402633743CA}"/>
              </a:ext>
            </a:extLst>
          </p:cNvPr>
          <p:cNvSpPr txBox="1"/>
          <p:nvPr/>
        </p:nvSpPr>
        <p:spPr>
          <a:xfrm>
            <a:off x="3099914" y="0"/>
            <a:ext cx="343074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Light" panose="020F0302020204030204"/>
                <a:ea typeface="+mn-ea"/>
                <a:cs typeface="+mn-cs"/>
              </a:rPr>
              <a:t>Missed Opportunities</a:t>
            </a:r>
          </a:p>
        </p:txBody>
      </p:sp>
      <p:cxnSp>
        <p:nvCxnSpPr>
          <p:cNvPr id="9" name="Straight Connector 8">
            <a:extLst>
              <a:ext uri="{FF2B5EF4-FFF2-40B4-BE49-F238E27FC236}">
                <a16:creationId xmlns:a16="http://schemas.microsoft.com/office/drawing/2014/main" id="{EF8F00EA-0E4E-212F-05D4-D0C36B659DAF}"/>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sp>
        <p:nvSpPr>
          <p:cNvPr id="4" name="TextBox 3">
            <a:extLst>
              <a:ext uri="{FF2B5EF4-FFF2-40B4-BE49-F238E27FC236}">
                <a16:creationId xmlns:a16="http://schemas.microsoft.com/office/drawing/2014/main" id="{46B48D1A-2A12-37CC-8DFC-2B9850E17C34}"/>
              </a:ext>
            </a:extLst>
          </p:cNvPr>
          <p:cNvSpPr txBox="1"/>
          <p:nvPr/>
        </p:nvSpPr>
        <p:spPr>
          <a:xfrm>
            <a:off x="756065" y="1582340"/>
            <a:ext cx="7289443" cy="3693319"/>
          </a:xfrm>
          <a:prstGeom prst="rect">
            <a:avLst/>
          </a:prstGeom>
          <a:noFill/>
        </p:spPr>
        <p:txBody>
          <a:bodyPr wrap="square" rtlCol="0">
            <a:spAutoFit/>
          </a:bodyPr>
          <a:lstStyle/>
          <a:p>
            <a:pPr marL="285750" indent="-285750">
              <a:buFontTx/>
              <a:buChar char="-"/>
            </a:pPr>
            <a:r>
              <a:rPr lang="en-US" dirty="0"/>
              <a:t>Braintree started as Stripe but never caught up to it, developers love something that is builder friendly.</a:t>
            </a:r>
          </a:p>
          <a:p>
            <a:pPr marL="285750" indent="-285750">
              <a:buFontTx/>
              <a:buChar char="-"/>
            </a:pPr>
            <a:endParaRPr lang="en-US" dirty="0"/>
          </a:p>
          <a:p>
            <a:pPr marL="285750" indent="-285750">
              <a:buFontTx/>
              <a:buChar char="-"/>
            </a:pPr>
            <a:r>
              <a:rPr lang="en-US" dirty="0"/>
              <a:t>Late entry into POS and in-store payments.</a:t>
            </a:r>
          </a:p>
          <a:p>
            <a:pPr marL="285750" indent="-285750">
              <a:buFontTx/>
              <a:buChar char="-"/>
            </a:pPr>
            <a:endParaRPr lang="en-US" dirty="0"/>
          </a:p>
          <a:p>
            <a:pPr marL="285750" indent="-285750">
              <a:buFontTx/>
              <a:buChar char="-"/>
            </a:pPr>
            <a:r>
              <a:rPr lang="en-US" dirty="0"/>
              <a:t>Super App never took off (impact on China strategy).</a:t>
            </a:r>
          </a:p>
          <a:p>
            <a:pPr marL="285750" indent="-285750">
              <a:buFontTx/>
              <a:buChar char="-"/>
            </a:pPr>
            <a:endParaRPr lang="en-US" dirty="0"/>
          </a:p>
          <a:p>
            <a:pPr marL="285750" indent="-285750">
              <a:buFontTx/>
              <a:buChar char="-"/>
            </a:pPr>
            <a:r>
              <a:rPr lang="en-US" dirty="0"/>
              <a:t>Always stayed a FinTech didn’t evolve into other areas.</a:t>
            </a:r>
          </a:p>
          <a:p>
            <a:pPr marL="285750" indent="-285750">
              <a:buFontTx/>
              <a:buChar char="-"/>
            </a:pPr>
            <a:endParaRPr lang="en-US" dirty="0"/>
          </a:p>
          <a:p>
            <a:pPr marL="285750" indent="-285750">
              <a:buFontTx/>
              <a:buChar char="-"/>
            </a:pPr>
            <a:r>
              <a:rPr lang="en-US" dirty="0"/>
              <a:t>Competing with commodity (UPI)</a:t>
            </a:r>
          </a:p>
          <a:p>
            <a:pPr marL="285750" indent="-285750">
              <a:buFontTx/>
              <a:buChar char="-"/>
            </a:pPr>
            <a:endParaRPr lang="en-US" dirty="0"/>
          </a:p>
          <a:p>
            <a:pPr marL="285750" indent="-285750">
              <a:buFontTx/>
              <a:buChar char="-"/>
            </a:pPr>
            <a:endParaRPr lang="en-US" dirty="0"/>
          </a:p>
          <a:p>
            <a:pPr marL="285750" indent="-285750">
              <a:buFontTx/>
              <a:buChar char="-"/>
            </a:pPr>
            <a:endParaRPr lang="en-US" dirty="0"/>
          </a:p>
        </p:txBody>
      </p:sp>
    </p:spTree>
    <p:extLst>
      <p:ext uri="{BB962C8B-B14F-4D97-AF65-F5344CB8AC3E}">
        <p14:creationId xmlns:p14="http://schemas.microsoft.com/office/powerpoint/2010/main" val="1674786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27D45AD-B798-E2E4-C476-464C7CA7A263}"/>
              </a:ext>
            </a:extLst>
          </p:cNvPr>
          <p:cNvSpPr txBox="1"/>
          <p:nvPr/>
        </p:nvSpPr>
        <p:spPr>
          <a:xfrm>
            <a:off x="2457202" y="0"/>
            <a:ext cx="4237507" cy="523220"/>
          </a:xfrm>
          <a:prstGeom prst="rect">
            <a:avLst/>
          </a:prstGeom>
          <a:noFill/>
        </p:spPr>
        <p:txBody>
          <a:bodyPr wrap="none" rtlCol="0">
            <a:spAutoFit/>
          </a:bodyPr>
          <a:lstStyle/>
          <a:p>
            <a:pPr algn="ctr"/>
            <a:r>
              <a:rPr lang="en-US" sz="2800" b="1" dirty="0">
                <a:latin typeface="+mj-lt"/>
              </a:rPr>
              <a:t>Most popular book in 1998</a:t>
            </a:r>
          </a:p>
        </p:txBody>
      </p:sp>
      <p:cxnSp>
        <p:nvCxnSpPr>
          <p:cNvPr id="9" name="Straight Connector 8">
            <a:extLst>
              <a:ext uri="{FF2B5EF4-FFF2-40B4-BE49-F238E27FC236}">
                <a16:creationId xmlns:a16="http://schemas.microsoft.com/office/drawing/2014/main" id="{AD726697-CDEE-9B4F-72CD-DF633272C682}"/>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pic>
        <p:nvPicPr>
          <p:cNvPr id="2" name="Picture 1">
            <a:extLst>
              <a:ext uri="{FF2B5EF4-FFF2-40B4-BE49-F238E27FC236}">
                <a16:creationId xmlns:a16="http://schemas.microsoft.com/office/drawing/2014/main" id="{89E0270C-FF20-BF3F-0AFC-A0986472F414}"/>
              </a:ext>
            </a:extLst>
          </p:cNvPr>
          <p:cNvPicPr>
            <a:picLocks noChangeAspect="1"/>
          </p:cNvPicPr>
          <p:nvPr/>
        </p:nvPicPr>
        <p:blipFill>
          <a:blip r:embed="rId2"/>
          <a:stretch>
            <a:fillRect/>
          </a:stretch>
        </p:blipFill>
        <p:spPr>
          <a:xfrm>
            <a:off x="2465830" y="875764"/>
            <a:ext cx="4514519" cy="4895358"/>
          </a:xfrm>
          <a:prstGeom prst="rect">
            <a:avLst/>
          </a:prstGeom>
        </p:spPr>
      </p:pic>
    </p:spTree>
    <p:extLst>
      <p:ext uri="{BB962C8B-B14F-4D97-AF65-F5344CB8AC3E}">
        <p14:creationId xmlns:p14="http://schemas.microsoft.com/office/powerpoint/2010/main" val="2180598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27D45AD-B798-E2E4-C476-464C7CA7A263}"/>
              </a:ext>
            </a:extLst>
          </p:cNvPr>
          <p:cNvSpPr txBox="1"/>
          <p:nvPr/>
        </p:nvSpPr>
        <p:spPr>
          <a:xfrm>
            <a:off x="2598607" y="13939"/>
            <a:ext cx="4567276" cy="523220"/>
          </a:xfrm>
          <a:prstGeom prst="rect">
            <a:avLst/>
          </a:prstGeom>
          <a:noFill/>
        </p:spPr>
        <p:txBody>
          <a:bodyPr wrap="none" rtlCol="0">
            <a:spAutoFit/>
          </a:bodyPr>
          <a:lstStyle/>
          <a:p>
            <a:r>
              <a:rPr lang="en-US" sz="2800" b="1" dirty="0">
                <a:latin typeface="+mj-lt"/>
              </a:rPr>
              <a:t>Where did you shop in 1998?</a:t>
            </a:r>
          </a:p>
        </p:txBody>
      </p:sp>
      <p:cxnSp>
        <p:nvCxnSpPr>
          <p:cNvPr id="9" name="Straight Connector 8">
            <a:extLst>
              <a:ext uri="{FF2B5EF4-FFF2-40B4-BE49-F238E27FC236}">
                <a16:creationId xmlns:a16="http://schemas.microsoft.com/office/drawing/2014/main" id="{AD726697-CDEE-9B4F-72CD-DF633272C682}"/>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pic>
        <p:nvPicPr>
          <p:cNvPr id="5" name="Picture 4">
            <a:extLst>
              <a:ext uri="{FF2B5EF4-FFF2-40B4-BE49-F238E27FC236}">
                <a16:creationId xmlns:a16="http://schemas.microsoft.com/office/drawing/2014/main" id="{6740DB9D-58DF-C4BE-5725-E9151AB032E7}"/>
              </a:ext>
            </a:extLst>
          </p:cNvPr>
          <p:cNvPicPr>
            <a:picLocks noChangeAspect="1"/>
          </p:cNvPicPr>
          <p:nvPr/>
        </p:nvPicPr>
        <p:blipFill>
          <a:blip r:embed="rId2"/>
          <a:stretch>
            <a:fillRect/>
          </a:stretch>
        </p:blipFill>
        <p:spPr>
          <a:xfrm>
            <a:off x="990600" y="1127080"/>
            <a:ext cx="7162800" cy="4140200"/>
          </a:xfrm>
          <a:prstGeom prst="rect">
            <a:avLst/>
          </a:prstGeom>
        </p:spPr>
      </p:pic>
    </p:spTree>
    <p:extLst>
      <p:ext uri="{BB962C8B-B14F-4D97-AF65-F5344CB8AC3E}">
        <p14:creationId xmlns:p14="http://schemas.microsoft.com/office/powerpoint/2010/main" val="3729368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27D45AD-B798-E2E4-C476-464C7CA7A263}"/>
              </a:ext>
            </a:extLst>
          </p:cNvPr>
          <p:cNvSpPr txBox="1"/>
          <p:nvPr/>
        </p:nvSpPr>
        <p:spPr>
          <a:xfrm>
            <a:off x="2332322" y="39684"/>
            <a:ext cx="5522922" cy="523220"/>
          </a:xfrm>
          <a:prstGeom prst="rect">
            <a:avLst/>
          </a:prstGeom>
          <a:noFill/>
        </p:spPr>
        <p:txBody>
          <a:bodyPr wrap="none" rtlCol="0">
            <a:spAutoFit/>
          </a:bodyPr>
          <a:lstStyle/>
          <a:p>
            <a:r>
              <a:rPr lang="en-US" sz="2800" b="1" dirty="0">
                <a:latin typeface="+mj-lt"/>
              </a:rPr>
              <a:t>What did online shopping look like?</a:t>
            </a:r>
          </a:p>
        </p:txBody>
      </p:sp>
      <p:cxnSp>
        <p:nvCxnSpPr>
          <p:cNvPr id="9" name="Straight Connector 8">
            <a:extLst>
              <a:ext uri="{FF2B5EF4-FFF2-40B4-BE49-F238E27FC236}">
                <a16:creationId xmlns:a16="http://schemas.microsoft.com/office/drawing/2014/main" id="{AD726697-CDEE-9B4F-72CD-DF633272C682}"/>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sp>
        <p:nvSpPr>
          <p:cNvPr id="3" name="TextBox 2">
            <a:extLst>
              <a:ext uri="{FF2B5EF4-FFF2-40B4-BE49-F238E27FC236}">
                <a16:creationId xmlns:a16="http://schemas.microsoft.com/office/drawing/2014/main" id="{6E934A4E-ABC8-55A7-EBA5-5B4509C5F7E7}"/>
              </a:ext>
            </a:extLst>
          </p:cNvPr>
          <p:cNvSpPr txBox="1"/>
          <p:nvPr/>
        </p:nvSpPr>
        <p:spPr>
          <a:xfrm>
            <a:off x="540912" y="991673"/>
            <a:ext cx="7289443" cy="4801314"/>
          </a:xfrm>
          <a:prstGeom prst="rect">
            <a:avLst/>
          </a:prstGeom>
          <a:noFill/>
        </p:spPr>
        <p:txBody>
          <a:bodyPr wrap="square" rtlCol="0">
            <a:spAutoFit/>
          </a:bodyPr>
          <a:lstStyle/>
          <a:p>
            <a:pPr marL="285750" indent="-285750">
              <a:buFontTx/>
              <a:buChar char="-"/>
            </a:pPr>
            <a:r>
              <a:rPr lang="en-US" dirty="0"/>
              <a:t>Website Design</a:t>
            </a:r>
          </a:p>
          <a:p>
            <a:pPr marL="285750" indent="-285750">
              <a:buFontTx/>
              <a:buChar char="-"/>
            </a:pPr>
            <a:endParaRPr lang="en-US" dirty="0"/>
          </a:p>
          <a:p>
            <a:pPr marL="742950" lvl="1" indent="-285750">
              <a:buFontTx/>
              <a:buChar char="-"/>
            </a:pPr>
            <a:r>
              <a:rPr lang="en-US" dirty="0"/>
              <a:t>Text, Text, and Text and More Text</a:t>
            </a:r>
          </a:p>
          <a:p>
            <a:pPr marL="742950" lvl="1" indent="-285750">
              <a:buFontTx/>
              <a:buChar char="-"/>
            </a:pPr>
            <a:r>
              <a:rPr lang="en-US" dirty="0"/>
              <a:t>Low resolution images that take forever to load</a:t>
            </a:r>
          </a:p>
          <a:p>
            <a:pPr marL="742950" lvl="1" indent="-285750">
              <a:buFontTx/>
              <a:buChar char="-"/>
            </a:pPr>
            <a:r>
              <a:rPr lang="en-US" dirty="0"/>
              <a:t>Poor navigation (imagine no search)</a:t>
            </a:r>
          </a:p>
          <a:p>
            <a:pPr lvl="1"/>
            <a:endParaRPr lang="en-US" dirty="0"/>
          </a:p>
          <a:p>
            <a:pPr marL="285750" indent="-285750">
              <a:buFontTx/>
              <a:buChar char="-"/>
            </a:pPr>
            <a:r>
              <a:rPr lang="en-US" dirty="0"/>
              <a:t>Checkout</a:t>
            </a:r>
          </a:p>
          <a:p>
            <a:pPr marL="742950" lvl="1" indent="-285750">
              <a:buFontTx/>
              <a:buChar char="-"/>
            </a:pPr>
            <a:endParaRPr lang="en-US" dirty="0"/>
          </a:p>
          <a:p>
            <a:pPr marL="742950" lvl="1" indent="-285750">
              <a:buFontTx/>
              <a:buChar char="-"/>
            </a:pPr>
            <a:r>
              <a:rPr lang="en-US" dirty="0"/>
              <a:t>Credit cards not secure</a:t>
            </a:r>
          </a:p>
          <a:p>
            <a:pPr marL="742950" lvl="1" indent="-285750">
              <a:buFontTx/>
              <a:buChar char="-"/>
            </a:pPr>
            <a:r>
              <a:rPr lang="en-US" dirty="0"/>
              <a:t>Offline payments</a:t>
            </a:r>
          </a:p>
          <a:p>
            <a:pPr marL="742950" lvl="1" indent="-285750">
              <a:buFontTx/>
              <a:buChar char="-"/>
            </a:pPr>
            <a:r>
              <a:rPr lang="en-US" dirty="0"/>
              <a:t>Phone orders</a:t>
            </a:r>
          </a:p>
          <a:p>
            <a:pPr marL="742950" lvl="1" indent="-285750">
              <a:buFontTx/>
              <a:buChar char="-"/>
            </a:pPr>
            <a:endParaRPr lang="en-US" dirty="0"/>
          </a:p>
          <a:p>
            <a:pPr marL="285750" indent="-285750">
              <a:buFontTx/>
              <a:buChar char="-"/>
            </a:pPr>
            <a:r>
              <a:rPr lang="en-US" dirty="0"/>
              <a:t>Fulfilment </a:t>
            </a:r>
          </a:p>
          <a:p>
            <a:pPr marL="742950" lvl="1" indent="-285750">
              <a:buFontTx/>
              <a:buChar char="-"/>
            </a:pPr>
            <a:endParaRPr lang="en-US" dirty="0"/>
          </a:p>
          <a:p>
            <a:pPr marL="742950" lvl="1" indent="-285750">
              <a:buFontTx/>
              <a:buChar char="-"/>
            </a:pPr>
            <a:r>
              <a:rPr lang="en-US" dirty="0"/>
              <a:t>7-10 days</a:t>
            </a:r>
          </a:p>
          <a:p>
            <a:pPr marL="742950" lvl="1" indent="-285750">
              <a:buFontTx/>
              <a:buChar char="-"/>
            </a:pPr>
            <a:r>
              <a:rPr lang="en-US" dirty="0"/>
              <a:t>No real time updates</a:t>
            </a:r>
          </a:p>
          <a:p>
            <a:pPr marL="742950" lvl="1" indent="-285750">
              <a:buFontTx/>
              <a:buChar char="-"/>
            </a:pPr>
            <a:r>
              <a:rPr lang="en-US" dirty="0"/>
              <a:t>What’s free shipping?</a:t>
            </a:r>
          </a:p>
        </p:txBody>
      </p:sp>
    </p:spTree>
    <p:extLst>
      <p:ext uri="{BB962C8B-B14F-4D97-AF65-F5344CB8AC3E}">
        <p14:creationId xmlns:p14="http://schemas.microsoft.com/office/powerpoint/2010/main" val="1803149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9D2E4D-9E8A-802B-EE00-08028000D00D}"/>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27659A7F-1A1B-641D-6957-BC1BF5251FC4}"/>
              </a:ext>
            </a:extLst>
          </p:cNvPr>
          <p:cNvSpPr txBox="1"/>
          <p:nvPr/>
        </p:nvSpPr>
        <p:spPr>
          <a:xfrm>
            <a:off x="1112594" y="50958"/>
            <a:ext cx="7176388" cy="523220"/>
          </a:xfrm>
          <a:prstGeom prst="rect">
            <a:avLst/>
          </a:prstGeom>
          <a:noFill/>
        </p:spPr>
        <p:txBody>
          <a:bodyPr wrap="none" rtlCol="0">
            <a:spAutoFit/>
          </a:bodyPr>
          <a:lstStyle/>
          <a:p>
            <a:r>
              <a:rPr lang="en-US" sz="2800" b="1" dirty="0">
                <a:latin typeface="+mj-lt"/>
              </a:rPr>
              <a:t>1999 - Enter Online Payments – The real </a:t>
            </a:r>
            <a:r>
              <a:rPr lang="en-US" sz="2800" b="1" dirty="0" err="1">
                <a:latin typeface="+mj-lt"/>
              </a:rPr>
              <a:t>x.com</a:t>
            </a:r>
            <a:endParaRPr lang="en-US" sz="2800" b="1" dirty="0">
              <a:latin typeface="+mj-lt"/>
            </a:endParaRPr>
          </a:p>
        </p:txBody>
      </p:sp>
      <p:cxnSp>
        <p:nvCxnSpPr>
          <p:cNvPr id="9" name="Straight Connector 8">
            <a:extLst>
              <a:ext uri="{FF2B5EF4-FFF2-40B4-BE49-F238E27FC236}">
                <a16:creationId xmlns:a16="http://schemas.microsoft.com/office/drawing/2014/main" id="{76E309D8-D158-66C9-C1C0-44A263FEB699}"/>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pic>
        <p:nvPicPr>
          <p:cNvPr id="2" name="Picture 1">
            <a:extLst>
              <a:ext uri="{FF2B5EF4-FFF2-40B4-BE49-F238E27FC236}">
                <a16:creationId xmlns:a16="http://schemas.microsoft.com/office/drawing/2014/main" id="{E54EE930-56A8-391B-A172-29D2F4627740}"/>
              </a:ext>
            </a:extLst>
          </p:cNvPr>
          <p:cNvPicPr>
            <a:picLocks noChangeAspect="1"/>
          </p:cNvPicPr>
          <p:nvPr/>
        </p:nvPicPr>
        <p:blipFill>
          <a:blip r:embed="rId3"/>
          <a:stretch>
            <a:fillRect/>
          </a:stretch>
        </p:blipFill>
        <p:spPr>
          <a:xfrm>
            <a:off x="1333500" y="1295400"/>
            <a:ext cx="6477000" cy="4267200"/>
          </a:xfrm>
          <a:prstGeom prst="rect">
            <a:avLst/>
          </a:prstGeom>
        </p:spPr>
      </p:pic>
    </p:spTree>
    <p:extLst>
      <p:ext uri="{BB962C8B-B14F-4D97-AF65-F5344CB8AC3E}">
        <p14:creationId xmlns:p14="http://schemas.microsoft.com/office/powerpoint/2010/main" val="3388530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9DF804-DD1E-CF76-63EB-5D3CDC08C2A5}"/>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D959B060-9B2A-6FB3-1CCF-9A114EAEEE94}"/>
              </a:ext>
            </a:extLst>
          </p:cNvPr>
          <p:cNvSpPr txBox="1"/>
          <p:nvPr/>
        </p:nvSpPr>
        <p:spPr>
          <a:xfrm>
            <a:off x="4018751" y="0"/>
            <a:ext cx="1114409"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1" dirty="0">
                <a:solidFill>
                  <a:prstClr val="black"/>
                </a:solidFill>
                <a:latin typeface="Calibri Light" panose="020F0302020204030204"/>
              </a:rPr>
              <a:t>2000?</a:t>
            </a:r>
            <a:endParaRPr kumimoji="0" lang="en-US" sz="2800" b="1"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cxnSp>
        <p:nvCxnSpPr>
          <p:cNvPr id="9" name="Straight Connector 8">
            <a:extLst>
              <a:ext uri="{FF2B5EF4-FFF2-40B4-BE49-F238E27FC236}">
                <a16:creationId xmlns:a16="http://schemas.microsoft.com/office/drawing/2014/main" id="{C0E3648C-A392-BB9E-6F5E-5FC0EA3C7788}"/>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sp>
        <p:nvSpPr>
          <p:cNvPr id="3" name="TextBox 2">
            <a:extLst>
              <a:ext uri="{FF2B5EF4-FFF2-40B4-BE49-F238E27FC236}">
                <a16:creationId xmlns:a16="http://schemas.microsoft.com/office/drawing/2014/main" id="{99EF435B-475E-C4AB-DB34-4D6F34A44874}"/>
              </a:ext>
            </a:extLst>
          </p:cNvPr>
          <p:cNvSpPr txBox="1"/>
          <p:nvPr/>
        </p:nvSpPr>
        <p:spPr>
          <a:xfrm>
            <a:off x="2667896" y="2517289"/>
            <a:ext cx="4679577"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1457066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070718-38D6-45D1-5F6F-D2AED16CC995}"/>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C11670EE-4E5A-2071-3F72-2BCD0BB3C1B3}"/>
              </a:ext>
            </a:extLst>
          </p:cNvPr>
          <p:cNvSpPr txBox="1"/>
          <p:nvPr/>
        </p:nvSpPr>
        <p:spPr>
          <a:xfrm>
            <a:off x="1490570" y="0"/>
            <a:ext cx="6847965" cy="523220"/>
          </a:xfrm>
          <a:prstGeom prst="rect">
            <a:avLst/>
          </a:prstGeom>
          <a:noFill/>
        </p:spPr>
        <p:txBody>
          <a:bodyPr wrap="none" rtlCol="0">
            <a:spAutoFit/>
          </a:bodyPr>
          <a:lstStyle/>
          <a:p>
            <a:r>
              <a:rPr lang="en-US" sz="2800" b="1" dirty="0">
                <a:latin typeface="+mj-lt"/>
              </a:rPr>
              <a:t>Phase 1 – Disruption in Traditional Payments</a:t>
            </a:r>
          </a:p>
        </p:txBody>
      </p:sp>
      <p:cxnSp>
        <p:nvCxnSpPr>
          <p:cNvPr id="9" name="Straight Connector 8">
            <a:extLst>
              <a:ext uri="{FF2B5EF4-FFF2-40B4-BE49-F238E27FC236}">
                <a16:creationId xmlns:a16="http://schemas.microsoft.com/office/drawing/2014/main" id="{67BE691A-33AD-EFAD-B246-45C736C6F86B}"/>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sp>
        <p:nvSpPr>
          <p:cNvPr id="2" name="TextBox 1">
            <a:extLst>
              <a:ext uri="{FF2B5EF4-FFF2-40B4-BE49-F238E27FC236}">
                <a16:creationId xmlns:a16="http://schemas.microsoft.com/office/drawing/2014/main" id="{FFC7FA8E-3F00-EDE3-FAA5-6DD22E7E0884}"/>
              </a:ext>
            </a:extLst>
          </p:cNvPr>
          <p:cNvSpPr txBox="1"/>
          <p:nvPr/>
        </p:nvSpPr>
        <p:spPr>
          <a:xfrm>
            <a:off x="756065" y="1658647"/>
            <a:ext cx="7289443" cy="2862322"/>
          </a:xfrm>
          <a:prstGeom prst="rect">
            <a:avLst/>
          </a:prstGeom>
          <a:noFill/>
        </p:spPr>
        <p:txBody>
          <a:bodyPr wrap="square" rtlCol="0">
            <a:spAutoFit/>
          </a:bodyPr>
          <a:lstStyle/>
          <a:p>
            <a:pPr marL="285750" indent="-285750">
              <a:buFontTx/>
              <a:buChar char="-"/>
            </a:pPr>
            <a:r>
              <a:rPr lang="en-US" dirty="0"/>
              <a:t>Seamless payment provider – no need to write checks, send money orders etc.</a:t>
            </a:r>
          </a:p>
          <a:p>
            <a:pPr marL="285750" indent="-285750">
              <a:buFontTx/>
              <a:buChar char="-"/>
            </a:pPr>
            <a:endParaRPr lang="en-US" dirty="0"/>
          </a:p>
          <a:p>
            <a:pPr marL="285750" indent="-285750">
              <a:buFontTx/>
              <a:buChar char="-"/>
            </a:pPr>
            <a:r>
              <a:rPr lang="en-US" dirty="0"/>
              <a:t>Supported both sellers and buyers</a:t>
            </a:r>
          </a:p>
          <a:p>
            <a:pPr marL="285750" indent="-285750">
              <a:buFontTx/>
              <a:buChar char="-"/>
            </a:pPr>
            <a:endParaRPr lang="en-US" dirty="0"/>
          </a:p>
          <a:p>
            <a:pPr marL="285750" indent="-285750">
              <a:buFontTx/>
              <a:buChar char="-"/>
            </a:pPr>
            <a:r>
              <a:rPr lang="en-US" dirty="0"/>
              <a:t>Easy to use for e-commerce and P2P transactions</a:t>
            </a:r>
          </a:p>
          <a:p>
            <a:pPr marL="285750" indent="-285750">
              <a:buFontTx/>
              <a:buChar char="-"/>
            </a:pPr>
            <a:endParaRPr lang="en-US" dirty="0"/>
          </a:p>
          <a:p>
            <a:pPr marL="285750" indent="-285750">
              <a:buFontTx/>
              <a:buChar char="-"/>
            </a:pPr>
            <a:r>
              <a:rPr lang="en-US" dirty="0"/>
              <a:t>Safe &amp; Secure</a:t>
            </a:r>
          </a:p>
          <a:p>
            <a:pPr marL="285750" indent="-285750">
              <a:buFontTx/>
              <a:buChar char="-"/>
            </a:pPr>
            <a:endParaRPr lang="en-US" dirty="0"/>
          </a:p>
          <a:p>
            <a:pPr marL="285750" indent="-285750">
              <a:buFontTx/>
              <a:buChar char="-"/>
            </a:pPr>
            <a:endParaRPr lang="en-US" dirty="0"/>
          </a:p>
        </p:txBody>
      </p:sp>
    </p:spTree>
    <p:extLst>
      <p:ext uri="{BB962C8B-B14F-4D97-AF65-F5344CB8AC3E}">
        <p14:creationId xmlns:p14="http://schemas.microsoft.com/office/powerpoint/2010/main" val="1647757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681DF-FB98-5994-30E5-F4C17B4BD9A9}"/>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25FF64DF-0F80-03A5-F3FF-ED23CB7B88A7}"/>
              </a:ext>
            </a:extLst>
          </p:cNvPr>
          <p:cNvSpPr txBox="1"/>
          <p:nvPr/>
        </p:nvSpPr>
        <p:spPr>
          <a:xfrm>
            <a:off x="2689869" y="0"/>
            <a:ext cx="3772188"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Light" panose="020F0302020204030204"/>
                <a:ea typeface="+mn-ea"/>
                <a:cs typeface="+mn-cs"/>
              </a:rPr>
              <a:t>Happy or Rocky Alliance</a:t>
            </a:r>
          </a:p>
        </p:txBody>
      </p:sp>
      <p:cxnSp>
        <p:nvCxnSpPr>
          <p:cNvPr id="9" name="Straight Connector 8">
            <a:extLst>
              <a:ext uri="{FF2B5EF4-FFF2-40B4-BE49-F238E27FC236}">
                <a16:creationId xmlns:a16="http://schemas.microsoft.com/office/drawing/2014/main" id="{FBF4F60A-8A4A-DA4E-8304-17F99E7F9701}"/>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pic>
        <p:nvPicPr>
          <p:cNvPr id="3" name="Picture 2">
            <a:extLst>
              <a:ext uri="{FF2B5EF4-FFF2-40B4-BE49-F238E27FC236}">
                <a16:creationId xmlns:a16="http://schemas.microsoft.com/office/drawing/2014/main" id="{1F2A6281-AE24-E9ED-5CE3-5559D8A308E3}"/>
              </a:ext>
            </a:extLst>
          </p:cNvPr>
          <p:cNvPicPr>
            <a:picLocks noChangeAspect="1"/>
          </p:cNvPicPr>
          <p:nvPr/>
        </p:nvPicPr>
        <p:blipFill>
          <a:blip r:embed="rId3"/>
          <a:stretch>
            <a:fillRect/>
          </a:stretch>
        </p:blipFill>
        <p:spPr>
          <a:xfrm>
            <a:off x="914400" y="1301077"/>
            <a:ext cx="7315200" cy="3911600"/>
          </a:xfrm>
          <a:prstGeom prst="rect">
            <a:avLst/>
          </a:prstGeom>
        </p:spPr>
      </p:pic>
    </p:spTree>
    <p:extLst>
      <p:ext uri="{BB962C8B-B14F-4D97-AF65-F5344CB8AC3E}">
        <p14:creationId xmlns:p14="http://schemas.microsoft.com/office/powerpoint/2010/main" val="1905308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D40D26-367B-5CE8-000E-B083CD30E81E}"/>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85C406BE-3882-F58C-8BAF-9187E898436E}"/>
              </a:ext>
            </a:extLst>
          </p:cNvPr>
          <p:cNvSpPr txBox="1"/>
          <p:nvPr/>
        </p:nvSpPr>
        <p:spPr>
          <a:xfrm>
            <a:off x="3276338" y="31008"/>
            <a:ext cx="2750946"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noProof="0" dirty="0">
                <a:solidFill>
                  <a:prstClr val="black"/>
                </a:solidFill>
                <a:latin typeface="Calibri Light" panose="020F0302020204030204"/>
              </a:rPr>
              <a:t>It was Inevitable!</a:t>
            </a:r>
            <a:endParaRPr kumimoji="0" lang="en-US" sz="2800" b="1"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cxnSp>
        <p:nvCxnSpPr>
          <p:cNvPr id="9" name="Straight Connector 8">
            <a:extLst>
              <a:ext uri="{FF2B5EF4-FFF2-40B4-BE49-F238E27FC236}">
                <a16:creationId xmlns:a16="http://schemas.microsoft.com/office/drawing/2014/main" id="{B838BD55-C752-196A-E526-9C105A139AF7}"/>
              </a:ext>
            </a:extLst>
          </p:cNvPr>
          <p:cNvCxnSpPr/>
          <p:nvPr/>
        </p:nvCxnSpPr>
        <p:spPr>
          <a:xfrm>
            <a:off x="0" y="640178"/>
            <a:ext cx="9144000" cy="0"/>
          </a:xfrm>
          <a:prstGeom prst="line">
            <a:avLst/>
          </a:prstGeom>
        </p:spPr>
        <p:style>
          <a:lnRef idx="1">
            <a:schemeClr val="accent2"/>
          </a:lnRef>
          <a:fillRef idx="0">
            <a:schemeClr val="accent2"/>
          </a:fillRef>
          <a:effectRef idx="0">
            <a:schemeClr val="accent2"/>
          </a:effectRef>
          <a:fontRef idx="minor">
            <a:schemeClr val="tx1"/>
          </a:fontRef>
        </p:style>
      </p:cxnSp>
      <p:pic>
        <p:nvPicPr>
          <p:cNvPr id="3" name="Picture 2">
            <a:extLst>
              <a:ext uri="{FF2B5EF4-FFF2-40B4-BE49-F238E27FC236}">
                <a16:creationId xmlns:a16="http://schemas.microsoft.com/office/drawing/2014/main" id="{227AE92F-F02D-41F7-B0EE-6E86796ACAD7}"/>
              </a:ext>
            </a:extLst>
          </p:cNvPr>
          <p:cNvPicPr>
            <a:picLocks noChangeAspect="1"/>
          </p:cNvPicPr>
          <p:nvPr/>
        </p:nvPicPr>
        <p:blipFill>
          <a:blip r:embed="rId3"/>
          <a:stretch>
            <a:fillRect/>
          </a:stretch>
        </p:blipFill>
        <p:spPr>
          <a:xfrm>
            <a:off x="911711" y="991497"/>
            <a:ext cx="7135009" cy="4692484"/>
          </a:xfrm>
          <a:prstGeom prst="rect">
            <a:avLst/>
          </a:prstGeom>
        </p:spPr>
      </p:pic>
    </p:spTree>
    <p:extLst>
      <p:ext uri="{BB962C8B-B14F-4D97-AF65-F5344CB8AC3E}">
        <p14:creationId xmlns:p14="http://schemas.microsoft.com/office/powerpoint/2010/main" val="3359627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33164</TotalTime>
  <Words>1185</Words>
  <Application>Microsoft Macintosh PowerPoint</Application>
  <PresentationFormat>On-screen Show (4:3)</PresentationFormat>
  <Paragraphs>106</Paragraphs>
  <Slides>13</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Univers LT 45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Lokesh Mandava</cp:lastModifiedBy>
  <cp:revision>179</cp:revision>
  <dcterms:created xsi:type="dcterms:W3CDTF">2017-02-28T00:13:09Z</dcterms:created>
  <dcterms:modified xsi:type="dcterms:W3CDTF">2025-07-16T05:32:47Z</dcterms:modified>
</cp:coreProperties>
</file>

<file path=docProps/thumbnail.jpeg>
</file>